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1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60" r:id="rId37"/>
  </p:sldIdLst>
  <p:sldSz cx="12192000" cy="6858000"/>
  <p:notesSz cx="6724650" cy="97742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79"/>
    <a:srgbClr val="003200"/>
    <a:srgbClr val="81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71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5D9E-391C-3242-AB1F-01CBE8B1DD11}" type="datetimeFigureOut">
              <a:rPr lang="nb-NO" smtClean="0"/>
              <a:t>17.08.2023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D9764-F638-C64C-BCA7-F78AA2BB98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648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86AC-8CE6-094E-904C-3932631199F2}" type="datetimeFigureOut">
              <a:rPr lang="nb-NO" smtClean="0"/>
              <a:t>17.08.2023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BFA0A-6C03-0B45-A5C2-0AAC9740D3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182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helsenorge.no/sjeldnediagnoser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614707"/>
            <a:ext cx="10363200" cy="41835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3AA0-F2AB-A848-AB56-B89BD6065690}" type="datetime3">
              <a:rPr lang="nb-NO" smtClean="0"/>
              <a:t>2023.08.17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033059"/>
            <a:ext cx="10363200" cy="455706"/>
          </a:xfrm>
        </p:spPr>
        <p:txBody>
          <a:bodyPr>
            <a:normAutofit/>
          </a:bodyPr>
          <a:lstStyle>
            <a:lvl1pPr marL="0" indent="0">
              <a:buNone/>
              <a:defRPr sz="2000" b="0" i="1"/>
            </a:lvl1pPr>
          </a:lstStyle>
          <a:p>
            <a:pPr lvl="0"/>
            <a:r>
              <a:rPr lang="nb-NO" dirty="0" smtClean="0"/>
              <a:t>Stilling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1" y="978647"/>
            <a:ext cx="4364567" cy="37353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Font typeface="Arial"/>
              <a:buNone/>
              <a:defRPr sz="1600"/>
            </a:lvl2pPr>
            <a:lvl3pPr marL="914400" indent="0">
              <a:buFont typeface="Arial"/>
              <a:buNone/>
              <a:defRPr sz="1600"/>
            </a:lvl3pPr>
            <a:lvl4pPr marL="1371600" indent="0">
              <a:buFont typeface="Arial"/>
              <a:buNone/>
              <a:defRPr sz="1600"/>
            </a:lvl4pPr>
            <a:lvl5pPr marL="1828800" indent="0">
              <a:buFont typeface="Arial"/>
              <a:buNone/>
              <a:defRPr sz="1600"/>
            </a:lvl5pPr>
          </a:lstStyle>
          <a:p>
            <a:pPr lvl="0"/>
            <a:r>
              <a:rPr lang="nb-NO" dirty="0" smtClean="0"/>
              <a:t>Sted/dato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6967" r="2525" b="36746"/>
          <a:stretch/>
        </p:blipFill>
        <p:spPr>
          <a:xfrm>
            <a:off x="4925086" y="6237288"/>
            <a:ext cx="1937442" cy="5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del av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 userDrawn="1"/>
        </p:nvSpPr>
        <p:spPr>
          <a:xfrm>
            <a:off x="12007334" y="34081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dirty="0"/>
          </a:p>
        </p:txBody>
      </p:sp>
      <p:sp>
        <p:nvSpPr>
          <p:cNvPr id="13" name="Tittel 1"/>
          <p:cNvSpPr txBox="1">
            <a:spLocks/>
          </p:cNvSpPr>
          <p:nvPr userDrawn="1"/>
        </p:nvSpPr>
        <p:spPr>
          <a:xfrm>
            <a:off x="4168146" y="2661362"/>
            <a:ext cx="7486853" cy="3329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0" noProof="0" dirty="0" smtClean="0">
                <a:solidFill>
                  <a:srgbClr val="02050A"/>
                </a:solidFill>
              </a:rPr>
              <a:t>The Advisory Unit consists of a central unit and nine national resource centres</a:t>
            </a:r>
            <a:r>
              <a:rPr lang="en-GB" sz="1600" b="0" baseline="0" noProof="0" dirty="0" smtClean="0">
                <a:solidFill>
                  <a:srgbClr val="02050A"/>
                </a:solidFill>
              </a:rPr>
              <a:t>: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err="1" smtClean="0">
                <a:solidFill>
                  <a:srgbClr val="02050A"/>
                </a:solidFill>
              </a:rPr>
              <a:t>Center</a:t>
            </a:r>
            <a:r>
              <a:rPr lang="en-GB" sz="1600" b="0" noProof="0" dirty="0" smtClean="0">
                <a:solidFill>
                  <a:srgbClr val="02050A"/>
                </a:solidFill>
              </a:rPr>
              <a:t> for Rare Disorders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err="1" smtClean="0">
                <a:solidFill>
                  <a:srgbClr val="02050A"/>
                </a:solidFill>
              </a:rPr>
              <a:t>Frambu</a:t>
            </a:r>
            <a:r>
              <a:rPr lang="en-GB" sz="1600" b="0" noProof="0" dirty="0" smtClean="0">
                <a:solidFill>
                  <a:srgbClr val="02050A"/>
                </a:solidFill>
              </a:rPr>
              <a:t> Resource Centre for Rare Disorders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smtClean="0">
                <a:solidFill>
                  <a:srgbClr val="02050A"/>
                </a:solidFill>
              </a:rPr>
              <a:t>National Centre for Rare Epilepsy-Related Disorders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smtClean="0">
                <a:solidFill>
                  <a:srgbClr val="02050A"/>
                </a:solidFill>
              </a:rPr>
              <a:t>National Neuromuscular Centre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err="1" smtClean="0">
                <a:solidFill>
                  <a:srgbClr val="02050A"/>
                </a:solidFill>
              </a:rPr>
              <a:t>NevSom</a:t>
            </a:r>
            <a:r>
              <a:rPr lang="en-GB" sz="1600" b="0" noProof="0" dirty="0" smtClean="0">
                <a:solidFill>
                  <a:srgbClr val="02050A"/>
                </a:solidFill>
              </a:rPr>
              <a:t> – Norwegian Centre of Expertise for Neurodevelopmental disorders and </a:t>
            </a:r>
            <a:r>
              <a:rPr lang="en-GB" sz="1600" b="0" noProof="0" dirty="0" err="1" smtClean="0">
                <a:solidFill>
                  <a:srgbClr val="02050A"/>
                </a:solidFill>
              </a:rPr>
              <a:t>Hypersomnias</a:t>
            </a:r>
            <a:endParaRPr lang="en-GB" sz="1600" b="0" noProof="0" dirty="0" smtClean="0">
              <a:solidFill>
                <a:srgbClr val="02050A"/>
              </a:solidFill>
            </a:endParaRP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smtClean="0">
                <a:solidFill>
                  <a:srgbClr val="02050A"/>
                </a:solidFill>
              </a:rPr>
              <a:t>Norwegian Resource Centre for Cystic Fibrosis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smtClean="0">
                <a:solidFill>
                  <a:srgbClr val="02050A"/>
                </a:solidFill>
              </a:rPr>
              <a:t>TAKO-centre – National Resource Centre for Oral Health in Rare Diagnoses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noProof="0" dirty="0" smtClean="0">
                <a:solidFill>
                  <a:srgbClr val="02050A"/>
                </a:solidFill>
              </a:rPr>
              <a:t>The Norwegian Porphyria Centre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 smtClean="0">
                <a:solidFill>
                  <a:srgbClr val="02050A"/>
                </a:solidFill>
              </a:rPr>
              <a:t>TRS National Resource Centre for Rare Disorders</a:t>
            </a:r>
          </a:p>
        </p:txBody>
      </p:sp>
      <p:sp>
        <p:nvSpPr>
          <p:cNvPr id="14" name="Tittel 1"/>
          <p:cNvSpPr txBox="1">
            <a:spLocks/>
          </p:cNvSpPr>
          <p:nvPr userDrawn="1"/>
        </p:nvSpPr>
        <p:spPr>
          <a:xfrm>
            <a:off x="4019719" y="604460"/>
            <a:ext cx="7174179" cy="3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TRS National Resource Centre for Rare </a:t>
            </a:r>
            <a:r>
              <a:rPr lang="nb-NO" dirty="0" err="1" smtClean="0"/>
              <a:t>Disorders</a:t>
            </a:r>
            <a:r>
              <a:rPr lang="nb-NO" dirty="0" smtClean="0"/>
              <a:t> is a part </a:t>
            </a:r>
            <a:r>
              <a:rPr lang="nb-NO" dirty="0" err="1" smtClean="0"/>
              <a:t>of</a:t>
            </a:r>
            <a:endParaRPr lang="nb-NO" b="0" dirty="0"/>
          </a:p>
        </p:txBody>
      </p:sp>
      <p:sp>
        <p:nvSpPr>
          <p:cNvPr id="15" name="Tittel 1"/>
          <p:cNvSpPr txBox="1">
            <a:spLocks/>
          </p:cNvSpPr>
          <p:nvPr userDrawn="1"/>
        </p:nvSpPr>
        <p:spPr>
          <a:xfrm>
            <a:off x="4168145" y="2161943"/>
            <a:ext cx="7174179" cy="34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1800" b="0" dirty="0" smtClean="0">
                <a:solidFill>
                  <a:srgbClr val="003279"/>
                </a:solidFill>
                <a:hlinkClick r:id="rId2"/>
              </a:rPr>
              <a:t>https://helsenorge.no/sjeldnediagnoser</a:t>
            </a:r>
            <a:endParaRPr lang="nb-NO" sz="1800" b="0" dirty="0">
              <a:solidFill>
                <a:srgbClr val="003279"/>
              </a:solidFill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1646903" y="700149"/>
            <a:ext cx="1463679" cy="278348"/>
            <a:chOff x="457200" y="700149"/>
            <a:chExt cx="1463679" cy="278348"/>
          </a:xfrm>
        </p:grpSpPr>
        <p:pic>
          <p:nvPicPr>
            <p:cNvPr id="18" name="Bild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700149"/>
              <a:ext cx="278348" cy="278348"/>
            </a:xfrm>
            <a:prstGeom prst="rect">
              <a:avLst/>
            </a:prstGeom>
          </p:spPr>
        </p:pic>
        <p:pic>
          <p:nvPicPr>
            <p:cNvPr id="19" name="Bilde 18" descr="Social icons-02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10" y="700149"/>
              <a:ext cx="278348" cy="278348"/>
            </a:xfrm>
            <a:prstGeom prst="rect">
              <a:avLst/>
            </a:prstGeom>
          </p:spPr>
        </p:pic>
        <p:pic>
          <p:nvPicPr>
            <p:cNvPr id="20" name="Bilde 19" descr="Social icons-04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31" y="700149"/>
              <a:ext cx="278348" cy="278348"/>
            </a:xfrm>
            <a:prstGeom prst="rect">
              <a:avLst/>
            </a:prstGeom>
          </p:spPr>
        </p:pic>
        <p:pic>
          <p:nvPicPr>
            <p:cNvPr id="21" name="Bilde 20" descr="Social icons-03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420" y="700149"/>
              <a:ext cx="278348" cy="278348"/>
            </a:xfrm>
            <a:prstGeom prst="rect">
              <a:avLst/>
            </a:prstGeom>
          </p:spPr>
        </p:pic>
      </p:grpSp>
      <p:pic>
        <p:nvPicPr>
          <p:cNvPr id="24" name="Bilde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259">
            <a:off x="298306" y="1475515"/>
            <a:ext cx="2342857" cy="4285715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5" y="1182453"/>
            <a:ext cx="4542614" cy="7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8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935603" y="716072"/>
            <a:ext cx="10363200" cy="86658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935604" y="1781646"/>
            <a:ext cx="10363200" cy="209232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88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A515-227B-A841-8C87-8843287118FC}" type="datetime3">
              <a:rPr lang="nb-NO" smtClean="0"/>
              <a:t>2023.08.17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dirty="0" smtClean="0"/>
              <a:t>Kontakt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218766"/>
            <a:ext cx="10363200" cy="516700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033060"/>
            <a:ext cx="10363200" cy="304861"/>
          </a:xfrm>
        </p:spPr>
        <p:txBody>
          <a:bodyPr>
            <a:normAutofit/>
          </a:bodyPr>
          <a:lstStyle>
            <a:lvl1pPr marL="0" indent="0">
              <a:buNone/>
              <a:defRPr sz="1600" b="1" i="0"/>
            </a:lvl1pPr>
          </a:lstStyle>
          <a:p>
            <a:pPr lvl="0"/>
            <a:r>
              <a:rPr lang="nb-NO" dirty="0" smtClean="0"/>
              <a:t>Telefon: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337921"/>
            <a:ext cx="10363200" cy="309368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 b="1" i="0"/>
            </a:lvl1pPr>
            <a:lvl2pPr marL="457200" indent="0">
              <a:buFont typeface="Arial"/>
              <a:buNone/>
              <a:defRPr sz="1600"/>
            </a:lvl2pPr>
            <a:lvl3pPr marL="914400" indent="0">
              <a:buFont typeface="Arial"/>
              <a:buNone/>
              <a:defRPr sz="1600"/>
            </a:lvl3pPr>
            <a:lvl4pPr marL="1371600" indent="0">
              <a:buFont typeface="Arial"/>
              <a:buNone/>
              <a:defRPr sz="1600"/>
            </a:lvl4pPr>
            <a:lvl5pPr marL="1828800" indent="0">
              <a:buFont typeface="Arial"/>
              <a:buNone/>
              <a:defRPr sz="1600"/>
            </a:lvl5pPr>
          </a:lstStyle>
          <a:p>
            <a:pPr lvl="0"/>
            <a:r>
              <a:rPr lang="nb-NO" dirty="0" smtClean="0"/>
              <a:t>Epost: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57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53883"/>
            <a:ext cx="10972800" cy="457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65915" y="1"/>
            <a:ext cx="171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A44D-E16B-664C-82EF-96EB396DCB14}" type="datetime3">
              <a:rPr lang="nb-NO" smtClean="0"/>
              <a:t>2023.08.17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56471" y="1"/>
            <a:ext cx="113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469C-BD0C-4E46-BD86-DC5BD552B19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974"/>
            <a:ext cx="12192000" cy="256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4913"/>
            <a:ext cx="2175483" cy="3350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824" y="6255945"/>
            <a:ext cx="2833596" cy="5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3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Nina.riise@sunnaas.no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dark</a:t>
            </a:r>
            <a:r>
              <a:rPr lang="nb-NO" dirty="0"/>
              <a:t>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Nina Riise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3AA0-F2AB-A848-AB56-B89BD6065690}" type="datetime3">
              <a:rPr lang="nb-NO" smtClean="0"/>
              <a:t>2023.08.17</a:t>
            </a:fld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mtClean="0"/>
              <a:t>MD, TRS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Oslo, August 19th 2023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5957455"/>
            <a:ext cx="1801091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10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muscle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Affection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(</a:t>
            </a:r>
            <a:r>
              <a:rPr lang="nb-NO" dirty="0" err="1"/>
              <a:t>cardiomyopati</a:t>
            </a:r>
            <a:r>
              <a:rPr lang="nb-NO" dirty="0"/>
              <a:t>) is a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right and </a:t>
            </a:r>
            <a:r>
              <a:rPr lang="nb-NO" dirty="0" err="1"/>
              <a:t>left</a:t>
            </a:r>
            <a:r>
              <a:rPr lang="nb-NO" dirty="0"/>
              <a:t>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affected</a:t>
            </a:r>
            <a:endParaRPr lang="nb-NO" dirty="0"/>
          </a:p>
          <a:p>
            <a:r>
              <a:rPr lang="nb-NO" dirty="0"/>
              <a:t>This </a:t>
            </a:r>
            <a:r>
              <a:rPr lang="nb-NO" dirty="0" err="1"/>
              <a:t>may</a:t>
            </a:r>
            <a:r>
              <a:rPr lang="nb-NO" dirty="0"/>
              <a:t> lead to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failure</a:t>
            </a:r>
            <a:r>
              <a:rPr lang="nb-NO" dirty="0"/>
              <a:t> and </a:t>
            </a:r>
            <a:r>
              <a:rPr lang="nb-NO" dirty="0" err="1"/>
              <a:t>arrythmias</a:t>
            </a:r>
            <a:r>
              <a:rPr lang="nb-NO" dirty="0"/>
              <a:t>, </a:t>
            </a:r>
            <a:r>
              <a:rPr lang="nb-NO" dirty="0" err="1"/>
              <a:t>particularly</a:t>
            </a:r>
            <a:r>
              <a:rPr lang="nb-NO" dirty="0"/>
              <a:t> in combination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insufficiency</a:t>
            </a:r>
            <a:endParaRPr lang="nb-NO" dirty="0"/>
          </a:p>
          <a:p>
            <a:r>
              <a:rPr lang="nb-NO" dirty="0"/>
              <a:t>Most have mild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failure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375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Arrythmias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atrial</a:t>
            </a:r>
            <a:r>
              <a:rPr lang="nb-NO" dirty="0"/>
              <a:t> </a:t>
            </a:r>
            <a:r>
              <a:rPr lang="nb-NO" dirty="0" err="1"/>
              <a:t>fibrillation</a:t>
            </a:r>
            <a:endParaRPr lang="nb-NO" dirty="0"/>
          </a:p>
          <a:p>
            <a:r>
              <a:rPr lang="nb-NO" dirty="0" err="1"/>
              <a:t>Arrythmias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ventricles</a:t>
            </a:r>
            <a:r>
              <a:rPr lang="nb-NO" dirty="0"/>
              <a:t> (</a:t>
            </a:r>
            <a:r>
              <a:rPr lang="nb-NO" dirty="0" err="1"/>
              <a:t>ventricular</a:t>
            </a:r>
            <a:r>
              <a:rPr lang="nb-NO" dirty="0"/>
              <a:t> </a:t>
            </a:r>
            <a:r>
              <a:rPr lang="nb-NO" dirty="0" err="1"/>
              <a:t>arrythmias</a:t>
            </a:r>
            <a:r>
              <a:rPr lang="nb-NO" dirty="0"/>
              <a:t>)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life</a:t>
            </a:r>
            <a:r>
              <a:rPr lang="nb-NO" dirty="0"/>
              <a:t> </a:t>
            </a:r>
            <a:r>
              <a:rPr lang="nb-NO" dirty="0" err="1"/>
              <a:t>threatening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EKG </a:t>
            </a:r>
            <a:r>
              <a:rPr lang="nb-NO" dirty="0" err="1"/>
              <a:t>changes</a:t>
            </a:r>
            <a:endParaRPr lang="nb-NO" dirty="0"/>
          </a:p>
          <a:p>
            <a:r>
              <a:rPr lang="nb-NO" dirty="0"/>
              <a:t>A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threshold</a:t>
            </a:r>
            <a:r>
              <a:rPr lang="nb-NO" dirty="0"/>
              <a:t> for </a:t>
            </a:r>
            <a:r>
              <a:rPr lang="nb-NO" dirty="0" err="1"/>
              <a:t>examination</a:t>
            </a:r>
            <a:r>
              <a:rPr lang="nb-NO" dirty="0"/>
              <a:t> and </a:t>
            </a:r>
            <a:r>
              <a:rPr lang="nb-NO" dirty="0" err="1"/>
              <a:t>treatment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arrythmias</a:t>
            </a:r>
            <a:r>
              <a:rPr lang="nb-NO" dirty="0"/>
              <a:t> is </a:t>
            </a:r>
            <a:r>
              <a:rPr lang="nb-NO" dirty="0" err="1"/>
              <a:t>recommended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10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Arterial</a:t>
            </a:r>
            <a:r>
              <a:rPr lang="nb-NO" dirty="0"/>
              <a:t> </a:t>
            </a:r>
            <a:r>
              <a:rPr lang="nb-NO" dirty="0" err="1"/>
              <a:t>affection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Arterial</a:t>
            </a:r>
            <a:r>
              <a:rPr lang="nb-NO" dirty="0"/>
              <a:t> </a:t>
            </a:r>
            <a:r>
              <a:rPr lang="nb-NO" dirty="0" err="1"/>
              <a:t>tortuousity</a:t>
            </a:r>
            <a:r>
              <a:rPr lang="nb-NO" dirty="0"/>
              <a:t> is </a:t>
            </a:r>
            <a:r>
              <a:rPr lang="nb-NO" dirty="0" err="1"/>
              <a:t>common</a:t>
            </a:r>
            <a:endParaRPr lang="nb-NO" dirty="0"/>
          </a:p>
          <a:p>
            <a:r>
              <a:rPr lang="nb-NO" dirty="0" err="1"/>
              <a:t>Strong</a:t>
            </a:r>
            <a:r>
              <a:rPr lang="nb-NO" dirty="0"/>
              <a:t> </a:t>
            </a:r>
            <a:r>
              <a:rPr lang="nb-NO" dirty="0" err="1"/>
              <a:t>arterial</a:t>
            </a:r>
            <a:r>
              <a:rPr lang="nb-NO" dirty="0"/>
              <a:t> </a:t>
            </a:r>
            <a:r>
              <a:rPr lang="nb-NO" dirty="0" err="1"/>
              <a:t>tortuousity</a:t>
            </a:r>
            <a:r>
              <a:rPr lang="nb-NO" dirty="0"/>
              <a:t> </a:t>
            </a:r>
            <a:r>
              <a:rPr lang="nb-NO" dirty="0" err="1"/>
              <a:t>signifies</a:t>
            </a:r>
            <a:r>
              <a:rPr lang="nb-NO" dirty="0"/>
              <a:t> more aggressive </a:t>
            </a:r>
            <a:r>
              <a:rPr lang="nb-NO" dirty="0" err="1"/>
              <a:t>arterial</a:t>
            </a:r>
            <a:r>
              <a:rPr lang="nb-NO" dirty="0"/>
              <a:t> </a:t>
            </a:r>
            <a:r>
              <a:rPr lang="nb-NO" dirty="0" err="1"/>
              <a:t>affection</a:t>
            </a:r>
            <a:endParaRPr lang="nb-NO" dirty="0"/>
          </a:p>
          <a:p>
            <a:r>
              <a:rPr lang="nb-NO" dirty="0" err="1"/>
              <a:t>Aneurysms</a:t>
            </a:r>
            <a:r>
              <a:rPr lang="nb-NO" dirty="0"/>
              <a:t> in (medium) </a:t>
            </a:r>
            <a:r>
              <a:rPr lang="nb-NO" dirty="0" err="1"/>
              <a:t>sized</a:t>
            </a:r>
            <a:r>
              <a:rPr lang="nb-NO" dirty="0"/>
              <a:t> arteries </a:t>
            </a:r>
            <a:r>
              <a:rPr lang="nb-NO" dirty="0" err="1"/>
              <a:t>are</a:t>
            </a:r>
            <a:r>
              <a:rPr lang="nb-NO" dirty="0"/>
              <a:t> more prevalent </a:t>
            </a:r>
            <a:r>
              <a:rPr lang="nb-NO" dirty="0" err="1"/>
              <a:t>than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general </a:t>
            </a:r>
            <a:r>
              <a:rPr lang="nb-NO" dirty="0" err="1"/>
              <a:t>population</a:t>
            </a:r>
            <a:endParaRPr lang="nb-NO" dirty="0"/>
          </a:p>
          <a:p>
            <a:r>
              <a:rPr lang="nb-NO" dirty="0" err="1"/>
              <a:t>Other</a:t>
            </a:r>
            <a:r>
              <a:rPr lang="nb-NO" dirty="0"/>
              <a:t> arteries </a:t>
            </a:r>
            <a:r>
              <a:rPr lang="nb-NO" dirty="0" err="1"/>
              <a:t>are</a:t>
            </a:r>
            <a:r>
              <a:rPr lang="nb-NO" dirty="0"/>
              <a:t> more </a:t>
            </a:r>
            <a:r>
              <a:rPr lang="nb-NO" dirty="0" err="1"/>
              <a:t>frequently</a:t>
            </a:r>
            <a:r>
              <a:rPr lang="nb-NO" dirty="0"/>
              <a:t> </a:t>
            </a:r>
            <a:r>
              <a:rPr lang="nb-NO" dirty="0" err="1"/>
              <a:t>affected</a:t>
            </a:r>
            <a:r>
              <a:rPr lang="nb-NO" dirty="0"/>
              <a:t> in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have </a:t>
            </a:r>
            <a:r>
              <a:rPr lang="nb-NO" dirty="0" err="1"/>
              <a:t>had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surgery</a:t>
            </a:r>
            <a:r>
              <a:rPr lang="nb-NO" dirty="0"/>
              <a:t> or </a:t>
            </a:r>
            <a:r>
              <a:rPr lang="nb-NO" dirty="0" err="1"/>
              <a:t>dissection</a:t>
            </a:r>
            <a:endParaRPr lang="nb-NO" dirty="0"/>
          </a:p>
          <a:p>
            <a:r>
              <a:rPr lang="nb-NO" dirty="0" err="1"/>
              <a:t>Dissections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neck</a:t>
            </a:r>
            <a:r>
              <a:rPr lang="nb-NO" dirty="0"/>
              <a:t> and head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strokes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common</a:t>
            </a:r>
            <a:r>
              <a:rPr lang="nb-NO" dirty="0"/>
              <a:t> in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atherosclerosis</a:t>
            </a:r>
            <a:r>
              <a:rPr lang="nb-NO" dirty="0"/>
              <a:t> </a:t>
            </a:r>
            <a:r>
              <a:rPr lang="nb-NO" dirty="0" err="1"/>
              <a:t>seems</a:t>
            </a:r>
            <a:r>
              <a:rPr lang="nb-NO" dirty="0"/>
              <a:t> to be </a:t>
            </a:r>
            <a:r>
              <a:rPr lang="nb-NO" dirty="0" smtClean="0"/>
              <a:t>normal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932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13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Lung</a:t>
            </a:r>
            <a:r>
              <a:rPr lang="nb-NO" dirty="0"/>
              <a:t> </a:t>
            </a:r>
            <a:r>
              <a:rPr lang="nb-NO" dirty="0" err="1"/>
              <a:t>capacity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Scoliosis</a:t>
            </a:r>
            <a:r>
              <a:rPr lang="nb-NO" dirty="0"/>
              <a:t>, </a:t>
            </a:r>
            <a:r>
              <a:rPr lang="nb-NO" dirty="0" err="1"/>
              <a:t>chest</a:t>
            </a:r>
            <a:r>
              <a:rPr lang="nb-NO" dirty="0"/>
              <a:t> </a:t>
            </a:r>
            <a:r>
              <a:rPr lang="nb-NO" dirty="0" err="1"/>
              <a:t>deformities</a:t>
            </a:r>
            <a:r>
              <a:rPr lang="nb-NO" dirty="0"/>
              <a:t> and </a:t>
            </a:r>
            <a:r>
              <a:rPr lang="nb-NO" dirty="0" err="1"/>
              <a:t>weaker</a:t>
            </a:r>
            <a:r>
              <a:rPr lang="nb-NO" dirty="0"/>
              <a:t> </a:t>
            </a:r>
            <a:r>
              <a:rPr lang="nb-NO" dirty="0" err="1"/>
              <a:t>respiratory</a:t>
            </a:r>
            <a:r>
              <a:rPr lang="nb-NO" dirty="0"/>
              <a:t> </a:t>
            </a:r>
            <a:r>
              <a:rPr lang="nb-NO" dirty="0" err="1"/>
              <a:t>muscles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lead to </a:t>
            </a:r>
            <a:r>
              <a:rPr lang="nb-NO" dirty="0" err="1"/>
              <a:t>reduced</a:t>
            </a:r>
            <a:r>
              <a:rPr lang="nb-NO" dirty="0"/>
              <a:t>  </a:t>
            </a:r>
            <a:r>
              <a:rPr lang="nb-NO" dirty="0" err="1"/>
              <a:t>lung</a:t>
            </a:r>
            <a:r>
              <a:rPr lang="nb-NO" dirty="0"/>
              <a:t> </a:t>
            </a:r>
            <a:r>
              <a:rPr lang="nb-NO" dirty="0" err="1"/>
              <a:t>capacity</a:t>
            </a:r>
            <a:endParaRPr lang="nb-NO" dirty="0"/>
          </a:p>
          <a:p>
            <a:r>
              <a:rPr lang="nb-NO" dirty="0" err="1"/>
              <a:t>Surgeries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sometimes</a:t>
            </a:r>
            <a:r>
              <a:rPr lang="nb-NO" dirty="0"/>
              <a:t> </a:t>
            </a:r>
            <a:r>
              <a:rPr lang="nb-NO" dirty="0" err="1"/>
              <a:t>performed</a:t>
            </a:r>
            <a:r>
              <a:rPr lang="nb-NO" dirty="0"/>
              <a:t> in order to </a:t>
            </a:r>
            <a:r>
              <a:rPr lang="nb-NO" dirty="0" err="1"/>
              <a:t>stabilize</a:t>
            </a:r>
            <a:r>
              <a:rPr lang="nb-NO" dirty="0"/>
              <a:t> </a:t>
            </a:r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function</a:t>
            </a:r>
            <a:endParaRPr lang="nb-NO" dirty="0"/>
          </a:p>
          <a:p>
            <a:r>
              <a:rPr lang="nb-NO" dirty="0"/>
              <a:t>Up to half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</a:t>
            </a:r>
            <a:r>
              <a:rPr lang="nb-NO" dirty="0" err="1"/>
              <a:t>go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surgery</a:t>
            </a:r>
            <a:r>
              <a:rPr lang="nb-NO" dirty="0"/>
              <a:t> – different </a:t>
            </a:r>
            <a:r>
              <a:rPr lang="nb-NO" dirty="0" err="1"/>
              <a:t>cultures</a:t>
            </a:r>
            <a:r>
              <a:rPr lang="nb-NO" dirty="0"/>
              <a:t> for </a:t>
            </a:r>
            <a:r>
              <a:rPr lang="nb-NO" dirty="0" err="1"/>
              <a:t>surgery</a:t>
            </a:r>
            <a:r>
              <a:rPr lang="nb-NO" dirty="0"/>
              <a:t> in different </a:t>
            </a:r>
            <a:r>
              <a:rPr lang="nb-NO" dirty="0" err="1"/>
              <a:t>countries</a:t>
            </a:r>
            <a:r>
              <a:rPr lang="nb-NO" dirty="0"/>
              <a:t>?</a:t>
            </a:r>
          </a:p>
          <a:p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long</a:t>
            </a:r>
            <a:r>
              <a:rPr lang="nb-NO" dirty="0"/>
              <a:t> term studies to </a:t>
            </a:r>
            <a:r>
              <a:rPr lang="nb-NO" dirty="0" err="1"/>
              <a:t>confirm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surgeries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64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14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Lung</a:t>
            </a:r>
            <a:r>
              <a:rPr lang="nb-NO" dirty="0"/>
              <a:t> </a:t>
            </a:r>
            <a:r>
              <a:rPr lang="nb-NO" dirty="0" err="1"/>
              <a:t>tissue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Spontaneous</a:t>
            </a:r>
            <a:r>
              <a:rPr lang="nb-NO" dirty="0"/>
              <a:t> </a:t>
            </a:r>
            <a:r>
              <a:rPr lang="nb-NO" dirty="0" err="1"/>
              <a:t>pneumothorax</a:t>
            </a:r>
            <a:r>
              <a:rPr lang="nb-NO" dirty="0"/>
              <a:t> is a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is </a:t>
            </a:r>
            <a:r>
              <a:rPr lang="nb-NO" dirty="0" err="1"/>
              <a:t>unknown</a:t>
            </a:r>
            <a:endParaRPr lang="nb-NO" dirty="0"/>
          </a:p>
          <a:p>
            <a:r>
              <a:rPr lang="nb-NO" dirty="0" err="1"/>
              <a:t>Bullae</a:t>
            </a:r>
            <a:r>
              <a:rPr lang="nb-NO" dirty="0"/>
              <a:t> and </a:t>
            </a:r>
            <a:r>
              <a:rPr lang="nb-NO" dirty="0" err="1"/>
              <a:t>cysts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lung</a:t>
            </a:r>
            <a:r>
              <a:rPr lang="nb-NO" dirty="0"/>
              <a:t> </a:t>
            </a:r>
            <a:r>
              <a:rPr lang="nb-NO" dirty="0" err="1"/>
              <a:t>tissue</a:t>
            </a:r>
            <a:r>
              <a:rPr lang="nb-NO" dirty="0"/>
              <a:t> is </a:t>
            </a:r>
            <a:r>
              <a:rPr lang="nb-NO" dirty="0" err="1"/>
              <a:t>probably</a:t>
            </a:r>
            <a:r>
              <a:rPr lang="nb-NO" dirty="0"/>
              <a:t> more prevalent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pneumothorax</a:t>
            </a:r>
            <a:endParaRPr lang="nb-NO" dirty="0"/>
          </a:p>
          <a:p>
            <a:r>
              <a:rPr lang="nb-NO" dirty="0"/>
              <a:t>Mouse studies </a:t>
            </a:r>
            <a:r>
              <a:rPr lang="nb-NO" dirty="0" err="1"/>
              <a:t>suggest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Losartan</a:t>
            </a:r>
            <a:r>
              <a:rPr lang="nb-NO" dirty="0"/>
              <a:t> </a:t>
            </a:r>
            <a:r>
              <a:rPr lang="nb-NO" dirty="0" err="1"/>
              <a:t>affects</a:t>
            </a:r>
            <a:r>
              <a:rPr lang="nb-NO" dirty="0"/>
              <a:t> </a:t>
            </a:r>
            <a:r>
              <a:rPr lang="nb-NO" dirty="0" err="1"/>
              <a:t>lung</a:t>
            </a:r>
            <a:r>
              <a:rPr lang="nb-NO" dirty="0"/>
              <a:t> </a:t>
            </a:r>
            <a:r>
              <a:rPr lang="nb-NO" dirty="0" err="1"/>
              <a:t>tissue</a:t>
            </a:r>
            <a:endParaRPr lang="nb-NO" dirty="0"/>
          </a:p>
          <a:p>
            <a:r>
              <a:rPr lang="nb-NO" dirty="0" err="1"/>
              <a:t>Bronchial</a:t>
            </a:r>
            <a:r>
              <a:rPr lang="nb-NO" dirty="0"/>
              <a:t> </a:t>
            </a:r>
            <a:r>
              <a:rPr lang="nb-NO" dirty="0" err="1"/>
              <a:t>stenosis</a:t>
            </a:r>
            <a:r>
              <a:rPr lang="nb-NO" dirty="0"/>
              <a:t> or </a:t>
            </a:r>
            <a:r>
              <a:rPr lang="nb-NO" dirty="0" err="1"/>
              <a:t>dilatation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/>
              <a:t>It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difficult</a:t>
            </a:r>
            <a:r>
              <a:rPr lang="nb-NO" dirty="0"/>
              <a:t> to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fitness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, </a:t>
            </a:r>
            <a:r>
              <a:rPr lang="nb-NO" dirty="0" err="1"/>
              <a:t>chest</a:t>
            </a:r>
            <a:r>
              <a:rPr lang="nb-NO" dirty="0"/>
              <a:t> </a:t>
            </a:r>
            <a:r>
              <a:rPr lang="nb-NO" dirty="0" err="1"/>
              <a:t>pain</a:t>
            </a:r>
            <a:r>
              <a:rPr lang="nb-NO" dirty="0"/>
              <a:t> and </a:t>
            </a:r>
            <a:r>
              <a:rPr lang="nb-NO" dirty="0" err="1"/>
              <a:t>shortness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breath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caused</a:t>
            </a:r>
            <a:r>
              <a:rPr lang="nb-NO" dirty="0"/>
              <a:t> by </a:t>
            </a:r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lung</a:t>
            </a:r>
            <a:r>
              <a:rPr lang="nb-NO" dirty="0"/>
              <a:t> or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function</a:t>
            </a:r>
            <a:endParaRPr lang="nb-NO" dirty="0"/>
          </a:p>
          <a:p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follow</a:t>
            </a:r>
            <a:r>
              <a:rPr lang="nb-NO" dirty="0"/>
              <a:t> up </a:t>
            </a:r>
            <a:r>
              <a:rPr lang="nb-NO" dirty="0" err="1"/>
              <a:t>should</a:t>
            </a:r>
            <a:r>
              <a:rPr lang="nb-NO" dirty="0"/>
              <a:t> be a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follow</a:t>
            </a:r>
            <a:r>
              <a:rPr lang="nb-NO" dirty="0"/>
              <a:t> up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 smtClean="0"/>
              <a:t>syndrome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840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15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r>
              <a:rPr lang="nb-NO" dirty="0"/>
              <a:t> </a:t>
            </a:r>
            <a:r>
              <a:rPr lang="nb-NO" dirty="0" err="1"/>
              <a:t>seems</a:t>
            </a:r>
            <a:r>
              <a:rPr lang="nb-NO" dirty="0"/>
              <a:t> to be more prevalent in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Differences</a:t>
            </a:r>
            <a:r>
              <a:rPr lang="nb-NO" dirty="0"/>
              <a:t> in </a:t>
            </a:r>
            <a:r>
              <a:rPr lang="nb-NO" dirty="0" err="1"/>
              <a:t>facial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and </a:t>
            </a:r>
            <a:r>
              <a:rPr lang="nb-NO" dirty="0" err="1"/>
              <a:t>collapse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airways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obstructive</a:t>
            </a:r>
            <a:r>
              <a:rPr lang="nb-NO" dirty="0"/>
              <a:t> </a:t>
            </a:r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endParaRPr lang="nb-NO" dirty="0"/>
          </a:p>
          <a:p>
            <a:r>
              <a:rPr lang="nb-NO" dirty="0"/>
              <a:t>Central </a:t>
            </a:r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r>
              <a:rPr lang="nb-NO" dirty="0"/>
              <a:t> has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described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effect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aorta is </a:t>
            </a:r>
            <a:r>
              <a:rPr lang="nb-NO" dirty="0" err="1"/>
              <a:t>uncertain</a:t>
            </a:r>
            <a:endParaRPr lang="nb-NO" dirty="0"/>
          </a:p>
          <a:p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lead to </a:t>
            </a:r>
            <a:r>
              <a:rPr lang="nb-NO" dirty="0" err="1"/>
              <a:t>fatigue</a:t>
            </a:r>
            <a:r>
              <a:rPr lang="nb-NO" dirty="0"/>
              <a:t> and </a:t>
            </a:r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life</a:t>
            </a:r>
            <a:endParaRPr lang="nb-NO" dirty="0"/>
          </a:p>
          <a:p>
            <a:r>
              <a:rPr lang="nb-NO" dirty="0" err="1"/>
              <a:t>Treatment</a:t>
            </a:r>
            <a:r>
              <a:rPr lang="nb-NO" dirty="0"/>
              <a:t>: </a:t>
            </a:r>
            <a:r>
              <a:rPr lang="nb-NO" dirty="0" err="1"/>
              <a:t>weight</a:t>
            </a:r>
            <a:r>
              <a:rPr lang="nb-NO" dirty="0"/>
              <a:t> </a:t>
            </a:r>
            <a:r>
              <a:rPr lang="nb-NO" dirty="0" err="1"/>
              <a:t>reduction</a:t>
            </a:r>
            <a:r>
              <a:rPr lang="nb-NO" dirty="0"/>
              <a:t> for </a:t>
            </a:r>
            <a:r>
              <a:rPr lang="nb-NO" dirty="0" err="1"/>
              <a:t>overweight</a:t>
            </a:r>
            <a:r>
              <a:rPr lang="nb-NO" dirty="0"/>
              <a:t> </a:t>
            </a:r>
            <a:r>
              <a:rPr lang="nb-NO" dirty="0" err="1"/>
              <a:t>individuals</a:t>
            </a:r>
            <a:r>
              <a:rPr lang="nb-NO" dirty="0"/>
              <a:t> and CPAP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910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16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Abdominal organs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benign liver and </a:t>
            </a:r>
            <a:r>
              <a:rPr lang="nb-NO" dirty="0" err="1"/>
              <a:t>kidney</a:t>
            </a:r>
            <a:r>
              <a:rPr lang="nb-NO" dirty="0"/>
              <a:t> </a:t>
            </a:r>
            <a:r>
              <a:rPr lang="nb-NO" dirty="0" err="1"/>
              <a:t>cysts</a:t>
            </a:r>
            <a:endParaRPr lang="nb-NO" dirty="0"/>
          </a:p>
          <a:p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an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bile </a:t>
            </a:r>
            <a:r>
              <a:rPr lang="nb-NO" dirty="0" err="1"/>
              <a:t>stones</a:t>
            </a:r>
            <a:r>
              <a:rPr lang="nb-NO" dirty="0"/>
              <a:t> and </a:t>
            </a:r>
            <a:r>
              <a:rPr lang="nb-NO" dirty="0" err="1"/>
              <a:t>dilated</a:t>
            </a:r>
            <a:r>
              <a:rPr lang="nb-NO" dirty="0"/>
              <a:t> bile </a:t>
            </a:r>
            <a:r>
              <a:rPr lang="nb-NO" dirty="0" err="1"/>
              <a:t>ducts</a:t>
            </a:r>
            <a:endParaRPr lang="nb-NO" dirty="0"/>
          </a:p>
          <a:p>
            <a:r>
              <a:rPr lang="nb-NO" dirty="0"/>
              <a:t>Hiatus hernias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reported</a:t>
            </a:r>
            <a:r>
              <a:rPr lang="nb-NO" dirty="0"/>
              <a:t>, </a:t>
            </a:r>
            <a:r>
              <a:rPr lang="nb-NO" dirty="0" err="1"/>
              <a:t>particularly</a:t>
            </a:r>
            <a:r>
              <a:rPr lang="nb-NO" dirty="0"/>
              <a:t> in neonatal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possibly</a:t>
            </a:r>
            <a:r>
              <a:rPr lang="nb-NO" dirty="0"/>
              <a:t> an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diverticular</a:t>
            </a:r>
            <a:r>
              <a:rPr lang="nb-NO" dirty="0"/>
              <a:t> </a:t>
            </a:r>
            <a:r>
              <a:rPr lang="nb-NO" dirty="0" err="1"/>
              <a:t>disease</a:t>
            </a:r>
            <a:endParaRPr lang="nb-NO" dirty="0"/>
          </a:p>
          <a:p>
            <a:r>
              <a:rPr lang="nb-NO" dirty="0" err="1"/>
              <a:t>Tendency</a:t>
            </a:r>
            <a:r>
              <a:rPr lang="nb-NO" dirty="0"/>
              <a:t> </a:t>
            </a:r>
            <a:r>
              <a:rPr lang="nb-NO" dirty="0" err="1"/>
              <a:t>towards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belly</a:t>
            </a:r>
            <a:r>
              <a:rPr lang="nb-NO" dirty="0"/>
              <a:t> fat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increasing</a:t>
            </a:r>
            <a:r>
              <a:rPr lang="nb-NO" dirty="0"/>
              <a:t> age - risk </a:t>
            </a:r>
            <a:r>
              <a:rPr lang="nb-NO" dirty="0" err="1"/>
              <a:t>of</a:t>
            </a:r>
            <a:r>
              <a:rPr lang="nb-NO" dirty="0"/>
              <a:t> diabetes type </a:t>
            </a:r>
            <a:r>
              <a:rPr lang="nb-NO" dirty="0" smtClean="0"/>
              <a:t>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63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17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urinary</a:t>
            </a:r>
            <a:r>
              <a:rPr lang="nb-NO" dirty="0"/>
              <a:t> </a:t>
            </a:r>
            <a:r>
              <a:rPr lang="nb-NO" dirty="0" err="1"/>
              <a:t>tract</a:t>
            </a:r>
            <a:r>
              <a:rPr lang="nb-NO" dirty="0"/>
              <a:t> and </a:t>
            </a:r>
            <a:r>
              <a:rPr lang="nb-NO" dirty="0" err="1"/>
              <a:t>childbirth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Kidney</a:t>
            </a:r>
            <a:r>
              <a:rPr lang="nb-NO" dirty="0"/>
              <a:t> </a:t>
            </a:r>
            <a:r>
              <a:rPr lang="nb-NO" dirty="0" err="1"/>
              <a:t>cysts</a:t>
            </a:r>
            <a:r>
              <a:rPr lang="nb-NO" dirty="0"/>
              <a:t> </a:t>
            </a:r>
            <a:r>
              <a:rPr lang="nb-NO" dirty="0" err="1"/>
              <a:t>seem</a:t>
            </a:r>
            <a:r>
              <a:rPr lang="nb-NO" dirty="0"/>
              <a:t> to be </a:t>
            </a:r>
            <a:r>
              <a:rPr lang="nb-NO" dirty="0" err="1"/>
              <a:t>connected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disease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kidney</a:t>
            </a:r>
            <a:r>
              <a:rPr lang="nb-NO" dirty="0"/>
              <a:t> </a:t>
            </a:r>
            <a:r>
              <a:rPr lang="nb-NO" dirty="0" err="1"/>
              <a:t>diseases</a:t>
            </a:r>
            <a:r>
              <a:rPr lang="nb-NO" dirty="0"/>
              <a:t> in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is </a:t>
            </a:r>
            <a:r>
              <a:rPr lang="nb-NO" dirty="0" err="1"/>
              <a:t>unknown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urinary</a:t>
            </a:r>
            <a:r>
              <a:rPr lang="nb-NO" dirty="0"/>
              <a:t> </a:t>
            </a:r>
            <a:r>
              <a:rPr lang="nb-NO" dirty="0" err="1"/>
              <a:t>incontinence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described</a:t>
            </a:r>
            <a:endParaRPr lang="nb-NO" dirty="0"/>
          </a:p>
          <a:p>
            <a:r>
              <a:rPr lang="nb-NO" dirty="0"/>
              <a:t>One </a:t>
            </a:r>
            <a:r>
              <a:rPr lang="nb-NO" dirty="0" err="1"/>
              <a:t>study</a:t>
            </a:r>
            <a:r>
              <a:rPr lang="nb-NO" dirty="0"/>
              <a:t> has </a:t>
            </a:r>
            <a:r>
              <a:rPr lang="nb-NO" dirty="0" err="1"/>
              <a:t>described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risk </a:t>
            </a:r>
            <a:r>
              <a:rPr lang="nb-NO" dirty="0" err="1"/>
              <a:t>of</a:t>
            </a:r>
            <a:r>
              <a:rPr lang="nb-NO" dirty="0"/>
              <a:t> premature </a:t>
            </a:r>
            <a:r>
              <a:rPr lang="nb-NO" dirty="0" err="1"/>
              <a:t>labour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226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18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Musculoskeletal</a:t>
            </a:r>
            <a:r>
              <a:rPr lang="nb-NO" dirty="0"/>
              <a:t> </a:t>
            </a:r>
            <a:r>
              <a:rPr lang="nb-NO" dirty="0" err="1"/>
              <a:t>features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Muscular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and </a:t>
            </a:r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</a:t>
            </a:r>
            <a:r>
              <a:rPr lang="nb-NO" dirty="0" err="1"/>
              <a:t>mass</a:t>
            </a:r>
            <a:r>
              <a:rPr lang="nb-NO" dirty="0"/>
              <a:t> over time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described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evidence</a:t>
            </a:r>
            <a:r>
              <a:rPr lang="nb-NO" dirty="0"/>
              <a:t> is </a:t>
            </a:r>
            <a:r>
              <a:rPr lang="nb-NO" dirty="0" err="1"/>
              <a:t>limited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muscular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fatigue</a:t>
            </a:r>
            <a:r>
              <a:rPr lang="nb-NO" dirty="0"/>
              <a:t>, </a:t>
            </a:r>
            <a:r>
              <a:rPr lang="nb-NO" dirty="0" err="1"/>
              <a:t>pain</a:t>
            </a:r>
            <a:r>
              <a:rPr lang="nb-NO" dirty="0"/>
              <a:t>, </a:t>
            </a:r>
            <a:r>
              <a:rPr lang="nb-NO" dirty="0" err="1"/>
              <a:t>weakness</a:t>
            </a:r>
            <a:r>
              <a:rPr lang="nb-NO" dirty="0"/>
              <a:t>, </a:t>
            </a:r>
            <a:r>
              <a:rPr lang="nb-NO" dirty="0" err="1"/>
              <a:t>cramps</a:t>
            </a:r>
            <a:r>
              <a:rPr lang="nb-NO" dirty="0"/>
              <a:t>, </a:t>
            </a:r>
            <a:r>
              <a:rPr lang="nb-NO" dirty="0" err="1"/>
              <a:t>reduced</a:t>
            </a:r>
            <a:r>
              <a:rPr lang="nb-NO" dirty="0"/>
              <a:t> bone </a:t>
            </a:r>
            <a:r>
              <a:rPr lang="nb-NO" dirty="0" err="1"/>
              <a:t>density</a:t>
            </a:r>
            <a:r>
              <a:rPr lang="nb-NO" dirty="0"/>
              <a:t> and </a:t>
            </a:r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function</a:t>
            </a:r>
            <a:endParaRPr lang="nb-NO" dirty="0"/>
          </a:p>
          <a:p>
            <a:r>
              <a:rPr lang="nb-NO" dirty="0" err="1"/>
              <a:t>Reduced</a:t>
            </a:r>
            <a:r>
              <a:rPr lang="nb-NO" dirty="0"/>
              <a:t> bone </a:t>
            </a:r>
            <a:r>
              <a:rPr lang="nb-NO" dirty="0" err="1"/>
              <a:t>density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described</a:t>
            </a:r>
            <a:r>
              <a:rPr lang="nb-NO" dirty="0"/>
              <a:t> in </a:t>
            </a:r>
            <a:r>
              <a:rPr lang="nb-NO" dirty="0" err="1"/>
              <a:t>Marfans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it is </a:t>
            </a:r>
            <a:r>
              <a:rPr lang="nb-NO" dirty="0" err="1"/>
              <a:t>uncertain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causes</a:t>
            </a:r>
            <a:r>
              <a:rPr lang="nb-NO" dirty="0"/>
              <a:t> an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fracture</a:t>
            </a:r>
            <a:r>
              <a:rPr lang="nb-NO" dirty="0"/>
              <a:t> risk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313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19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Craniofacial</a:t>
            </a:r>
            <a:r>
              <a:rPr lang="nb-NO" dirty="0"/>
              <a:t> </a:t>
            </a:r>
            <a:r>
              <a:rPr lang="nb-NO" dirty="0" err="1"/>
              <a:t>features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Shortening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upper</a:t>
            </a:r>
            <a:r>
              <a:rPr lang="nb-NO" dirty="0"/>
              <a:t> and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jaw</a:t>
            </a:r>
            <a:r>
              <a:rPr lang="nb-NO" dirty="0"/>
              <a:t> (</a:t>
            </a:r>
            <a:r>
              <a:rPr lang="nb-NO" dirty="0" err="1"/>
              <a:t>maxilla</a:t>
            </a:r>
            <a:r>
              <a:rPr lang="nb-NO" dirty="0"/>
              <a:t> and </a:t>
            </a:r>
            <a:r>
              <a:rPr lang="nb-NO" dirty="0" err="1"/>
              <a:t>mandibula</a:t>
            </a:r>
            <a:r>
              <a:rPr lang="nb-NO" dirty="0"/>
              <a:t>), </a:t>
            </a:r>
            <a:r>
              <a:rPr lang="nb-NO" dirty="0" err="1"/>
              <a:t>elongation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face, </a:t>
            </a:r>
            <a:r>
              <a:rPr lang="nb-NO" dirty="0" err="1"/>
              <a:t>enlarged</a:t>
            </a:r>
            <a:r>
              <a:rPr lang="nb-NO" dirty="0"/>
              <a:t> </a:t>
            </a:r>
            <a:r>
              <a:rPr lang="nb-NO" dirty="0" err="1"/>
              <a:t>sinuses</a:t>
            </a:r>
            <a:r>
              <a:rPr lang="nb-NO" dirty="0"/>
              <a:t> and </a:t>
            </a:r>
            <a:r>
              <a:rPr lang="nb-NO" dirty="0" err="1"/>
              <a:t>high</a:t>
            </a:r>
            <a:r>
              <a:rPr lang="nb-NO" dirty="0"/>
              <a:t> nasal </a:t>
            </a:r>
            <a:r>
              <a:rPr lang="nb-NO" dirty="0" err="1"/>
              <a:t>airway</a:t>
            </a:r>
            <a:r>
              <a:rPr lang="nb-NO" dirty="0"/>
              <a:t> </a:t>
            </a:r>
            <a:r>
              <a:rPr lang="nb-NO" dirty="0" err="1"/>
              <a:t>restriction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r>
              <a:rPr lang="nb-NO" dirty="0"/>
              <a:t> and dental </a:t>
            </a:r>
            <a:r>
              <a:rPr lang="nb-NO" dirty="0" err="1"/>
              <a:t>crowding</a:t>
            </a:r>
            <a:r>
              <a:rPr lang="nb-NO" dirty="0"/>
              <a:t> and </a:t>
            </a:r>
            <a:r>
              <a:rPr lang="nb-NO" dirty="0" err="1"/>
              <a:t>overjet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facial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described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Ghent </a:t>
            </a:r>
            <a:r>
              <a:rPr lang="nb-NO" dirty="0" err="1"/>
              <a:t>criteria</a:t>
            </a:r>
            <a:r>
              <a:rPr lang="nb-NO" dirty="0"/>
              <a:t> have </a:t>
            </a:r>
            <a:r>
              <a:rPr lang="nb-NO" dirty="0" err="1"/>
              <a:t>limited</a:t>
            </a:r>
            <a:r>
              <a:rPr lang="nb-NO" dirty="0"/>
              <a:t> </a:t>
            </a:r>
            <a:r>
              <a:rPr lang="nb-NO" dirty="0" err="1"/>
              <a:t>sensitivity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fairly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specificity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578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20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Skin</a:t>
            </a:r>
            <a:r>
              <a:rPr lang="nb-NO" dirty="0"/>
              <a:t> </a:t>
            </a:r>
            <a:r>
              <a:rPr lang="nb-NO" dirty="0" err="1"/>
              <a:t>findings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Striae</a:t>
            </a:r>
            <a:r>
              <a:rPr lang="nb-NO" dirty="0"/>
              <a:t> in </a:t>
            </a:r>
            <a:r>
              <a:rPr lang="nb-NO" dirty="0" err="1"/>
              <a:t>unusual</a:t>
            </a:r>
            <a:r>
              <a:rPr lang="nb-NO" dirty="0"/>
              <a:t> </a:t>
            </a:r>
            <a:r>
              <a:rPr lang="nb-NO" dirty="0" err="1"/>
              <a:t>places</a:t>
            </a:r>
            <a:r>
              <a:rPr lang="nb-NO" dirty="0"/>
              <a:t> (e g </a:t>
            </a:r>
            <a:r>
              <a:rPr lang="nb-NO" dirty="0" err="1"/>
              <a:t>shoulders</a:t>
            </a:r>
            <a:r>
              <a:rPr lang="nb-NO" dirty="0"/>
              <a:t>, </a:t>
            </a:r>
            <a:r>
              <a:rPr lang="nb-NO" dirty="0" err="1"/>
              <a:t>chest</a:t>
            </a:r>
            <a:r>
              <a:rPr lang="nb-NO" dirty="0"/>
              <a:t>, hips)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frequent</a:t>
            </a:r>
            <a:r>
              <a:rPr lang="nb-NO" dirty="0"/>
              <a:t> in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abnormale</a:t>
            </a:r>
            <a:r>
              <a:rPr lang="nb-NO" dirty="0"/>
              <a:t> </a:t>
            </a:r>
            <a:r>
              <a:rPr lang="nb-NO" dirty="0" err="1"/>
              <a:t>scars</a:t>
            </a:r>
            <a:r>
              <a:rPr lang="nb-NO" dirty="0"/>
              <a:t> (</a:t>
            </a:r>
            <a:r>
              <a:rPr lang="nb-NO" dirty="0" err="1"/>
              <a:t>hypertrophic</a:t>
            </a:r>
            <a:r>
              <a:rPr lang="nb-NO" dirty="0"/>
              <a:t>, </a:t>
            </a:r>
            <a:r>
              <a:rPr lang="nb-NO" dirty="0" err="1"/>
              <a:t>atrofic</a:t>
            </a:r>
            <a:r>
              <a:rPr lang="nb-NO" dirty="0"/>
              <a:t> </a:t>
            </a:r>
            <a:r>
              <a:rPr lang="nb-NO" dirty="0" err="1"/>
              <a:t>hypopigmented</a:t>
            </a:r>
            <a:r>
              <a:rPr lang="nb-NO" dirty="0"/>
              <a:t> or </a:t>
            </a:r>
            <a:r>
              <a:rPr lang="nb-NO" dirty="0" err="1"/>
              <a:t>hyperpigmented</a:t>
            </a:r>
            <a:r>
              <a:rPr lang="nb-NO" dirty="0"/>
              <a:t>)</a:t>
            </a:r>
          </a:p>
          <a:p>
            <a:r>
              <a:rPr lang="nb-NO" dirty="0" err="1"/>
              <a:t>Possibly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hernias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78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Oral </a:t>
            </a:r>
            <a:r>
              <a:rPr lang="nb-NO" dirty="0" err="1"/>
              <a:t>cavity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/>
              <a:t>More </a:t>
            </a:r>
            <a:r>
              <a:rPr lang="nb-NO" dirty="0" err="1"/>
              <a:t>enamel</a:t>
            </a:r>
            <a:r>
              <a:rPr lang="nb-NO" dirty="0"/>
              <a:t> </a:t>
            </a:r>
            <a:r>
              <a:rPr lang="nb-NO" dirty="0" err="1"/>
              <a:t>defects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not more </a:t>
            </a:r>
            <a:r>
              <a:rPr lang="nb-NO" dirty="0" err="1"/>
              <a:t>cavities</a:t>
            </a:r>
            <a:endParaRPr lang="nb-NO" dirty="0"/>
          </a:p>
          <a:p>
            <a:r>
              <a:rPr lang="nb-NO" dirty="0"/>
              <a:t>Normal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periodontitis</a:t>
            </a:r>
            <a:endParaRPr lang="nb-NO" dirty="0"/>
          </a:p>
          <a:p>
            <a:r>
              <a:rPr lang="nb-NO" dirty="0"/>
              <a:t>High </a:t>
            </a:r>
            <a:r>
              <a:rPr lang="nb-NO" dirty="0" err="1"/>
              <a:t>narrow</a:t>
            </a:r>
            <a:r>
              <a:rPr lang="nb-NO" dirty="0"/>
              <a:t> </a:t>
            </a:r>
            <a:r>
              <a:rPr lang="nb-NO" dirty="0" err="1"/>
              <a:t>palate</a:t>
            </a:r>
            <a:r>
              <a:rPr lang="nb-NO" dirty="0"/>
              <a:t>, </a:t>
            </a:r>
            <a:r>
              <a:rPr lang="nb-NO" dirty="0" err="1"/>
              <a:t>retrognathy</a:t>
            </a:r>
            <a:r>
              <a:rPr lang="nb-NO" dirty="0"/>
              <a:t> and dental </a:t>
            </a:r>
            <a:r>
              <a:rPr lang="nb-NO" dirty="0" err="1"/>
              <a:t>crowding</a:t>
            </a:r>
            <a:r>
              <a:rPr lang="nb-NO" dirty="0"/>
              <a:t> is </a:t>
            </a:r>
            <a:r>
              <a:rPr lang="nb-NO" dirty="0" err="1"/>
              <a:t>common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craniomandibular</a:t>
            </a:r>
            <a:r>
              <a:rPr lang="nb-NO" dirty="0"/>
              <a:t> </a:t>
            </a:r>
            <a:r>
              <a:rPr lang="nb-NO" dirty="0" err="1"/>
              <a:t>dysfunction</a:t>
            </a:r>
            <a:endParaRPr lang="nb-NO" dirty="0"/>
          </a:p>
          <a:p>
            <a:r>
              <a:rPr lang="nb-NO" dirty="0"/>
              <a:t>More </a:t>
            </a:r>
            <a:r>
              <a:rPr lang="nb-NO" dirty="0" err="1"/>
              <a:t>frequent</a:t>
            </a:r>
            <a:r>
              <a:rPr lang="nb-NO" dirty="0"/>
              <a:t> dental </a:t>
            </a:r>
            <a:r>
              <a:rPr lang="nb-NO" dirty="0" err="1"/>
              <a:t>follow</a:t>
            </a:r>
            <a:r>
              <a:rPr lang="nb-NO" dirty="0"/>
              <a:t> up is </a:t>
            </a:r>
            <a:r>
              <a:rPr lang="nb-NO" dirty="0" err="1"/>
              <a:t>recommended</a:t>
            </a:r>
            <a:r>
              <a:rPr lang="nb-NO" dirty="0"/>
              <a:t> 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oral hygiene is more </a:t>
            </a:r>
            <a:r>
              <a:rPr lang="nb-NO" dirty="0" err="1"/>
              <a:t>difficult</a:t>
            </a:r>
            <a:endParaRPr lang="nb-NO" dirty="0"/>
          </a:p>
          <a:p>
            <a:r>
              <a:rPr lang="nb-NO" dirty="0"/>
              <a:t>Good oral hygiene is </a:t>
            </a:r>
            <a:r>
              <a:rPr lang="nb-NO" dirty="0" err="1"/>
              <a:t>important</a:t>
            </a:r>
            <a:r>
              <a:rPr lang="nb-NO" dirty="0"/>
              <a:t> in order to </a:t>
            </a:r>
            <a:r>
              <a:rPr lang="nb-NO" dirty="0" err="1"/>
              <a:t>prevent</a:t>
            </a:r>
            <a:r>
              <a:rPr lang="nb-NO" dirty="0"/>
              <a:t> </a:t>
            </a:r>
            <a:r>
              <a:rPr lang="nb-NO" dirty="0" err="1" smtClean="0"/>
              <a:t>endocarditis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36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Headache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headaches</a:t>
            </a:r>
            <a:r>
              <a:rPr lang="nb-NO" dirty="0"/>
              <a:t> due to:</a:t>
            </a:r>
          </a:p>
          <a:p>
            <a:pPr lvl="1"/>
            <a:r>
              <a:rPr lang="nb-NO" sz="2400" dirty="0" err="1"/>
              <a:t>Migraines</a:t>
            </a:r>
            <a:r>
              <a:rPr lang="nb-NO" sz="2400" dirty="0"/>
              <a:t> (</a:t>
            </a:r>
            <a:r>
              <a:rPr lang="nb-NO" sz="2400" dirty="0" err="1"/>
              <a:t>recommended</a:t>
            </a:r>
            <a:r>
              <a:rPr lang="nb-NO" sz="2400" dirty="0"/>
              <a:t> </a:t>
            </a:r>
            <a:r>
              <a:rPr lang="nb-NO" sz="2400" dirty="0" err="1"/>
              <a:t>treatment</a:t>
            </a:r>
            <a:r>
              <a:rPr lang="nb-NO" sz="2400" dirty="0"/>
              <a:t>: beta </a:t>
            </a:r>
            <a:r>
              <a:rPr lang="nb-NO" sz="2400" dirty="0" err="1"/>
              <a:t>blocker</a:t>
            </a:r>
            <a:r>
              <a:rPr lang="nb-NO" sz="2400" dirty="0"/>
              <a:t> or </a:t>
            </a:r>
            <a:r>
              <a:rPr lang="nb-NO" sz="2400" dirty="0" err="1"/>
              <a:t>losartan</a:t>
            </a:r>
            <a:r>
              <a:rPr lang="nb-NO" sz="2400" dirty="0"/>
              <a:t>)</a:t>
            </a:r>
          </a:p>
          <a:p>
            <a:pPr lvl="1"/>
            <a:r>
              <a:rPr lang="nb-NO" sz="2400" dirty="0" err="1"/>
              <a:t>Low</a:t>
            </a:r>
            <a:r>
              <a:rPr lang="nb-NO" sz="2400" dirty="0"/>
              <a:t> </a:t>
            </a:r>
            <a:r>
              <a:rPr lang="nb-NO" sz="2400" dirty="0" err="1"/>
              <a:t>intracranial</a:t>
            </a:r>
            <a:r>
              <a:rPr lang="nb-NO" sz="2400" dirty="0"/>
              <a:t> </a:t>
            </a:r>
            <a:r>
              <a:rPr lang="nb-NO" sz="2400" dirty="0" err="1"/>
              <a:t>pressure</a:t>
            </a:r>
            <a:r>
              <a:rPr lang="nb-NO" sz="2400" dirty="0"/>
              <a:t> </a:t>
            </a:r>
            <a:r>
              <a:rPr lang="nb-NO" sz="2400" dirty="0" err="1"/>
              <a:t>because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spinal fluid </a:t>
            </a:r>
            <a:r>
              <a:rPr lang="nb-NO" sz="2400" dirty="0" err="1"/>
              <a:t>leakage</a:t>
            </a:r>
            <a:endParaRPr lang="nb-NO" sz="2400" dirty="0"/>
          </a:p>
          <a:p>
            <a:pPr lvl="1"/>
            <a:r>
              <a:rPr lang="nb-NO" sz="2400" dirty="0" err="1"/>
              <a:t>Dissection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neck</a:t>
            </a:r>
            <a:r>
              <a:rPr lang="nb-NO" sz="2400" dirty="0"/>
              <a:t> arteries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228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23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Leakage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spinal fluid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Headache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increases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upright</a:t>
            </a:r>
            <a:r>
              <a:rPr lang="nb-NO" dirty="0"/>
              <a:t> </a:t>
            </a:r>
            <a:r>
              <a:rPr lang="nb-NO" dirty="0" err="1"/>
              <a:t>positition</a:t>
            </a:r>
            <a:endParaRPr lang="nb-NO" dirty="0"/>
          </a:p>
          <a:p>
            <a:r>
              <a:rPr lang="nb-NO" dirty="0" err="1"/>
              <a:t>Unspecific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symptomes</a:t>
            </a:r>
            <a:r>
              <a:rPr lang="nb-NO" dirty="0"/>
              <a:t>: </a:t>
            </a:r>
            <a:r>
              <a:rPr lang="nb-NO" dirty="0" err="1"/>
              <a:t>nausea</a:t>
            </a:r>
            <a:r>
              <a:rPr lang="nb-NO" dirty="0"/>
              <a:t>, </a:t>
            </a:r>
            <a:r>
              <a:rPr lang="nb-NO" dirty="0" err="1"/>
              <a:t>dizziness</a:t>
            </a:r>
            <a:r>
              <a:rPr lang="nb-NO" dirty="0"/>
              <a:t>, </a:t>
            </a:r>
            <a:r>
              <a:rPr lang="nb-NO" dirty="0" err="1"/>
              <a:t>neck</a:t>
            </a:r>
            <a:r>
              <a:rPr lang="nb-NO" dirty="0"/>
              <a:t> </a:t>
            </a:r>
            <a:r>
              <a:rPr lang="nb-NO" dirty="0" err="1"/>
              <a:t>stiffness</a:t>
            </a:r>
            <a:r>
              <a:rPr lang="nb-NO" dirty="0"/>
              <a:t>, </a:t>
            </a:r>
            <a:r>
              <a:rPr lang="nb-NO" dirty="0" err="1"/>
              <a:t>hearing</a:t>
            </a:r>
            <a:r>
              <a:rPr lang="nb-NO" dirty="0"/>
              <a:t> problems, </a:t>
            </a:r>
            <a:r>
              <a:rPr lang="nb-NO" dirty="0" err="1"/>
              <a:t>blurred</a:t>
            </a:r>
            <a:r>
              <a:rPr lang="nb-NO" dirty="0"/>
              <a:t> </a:t>
            </a:r>
            <a:r>
              <a:rPr lang="nb-NO" dirty="0" err="1"/>
              <a:t>vision</a:t>
            </a:r>
            <a:endParaRPr lang="nb-NO" dirty="0"/>
          </a:p>
          <a:p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triggered</a:t>
            </a:r>
            <a:r>
              <a:rPr lang="nb-NO" dirty="0"/>
              <a:t> by </a:t>
            </a:r>
            <a:r>
              <a:rPr lang="nb-NO" dirty="0" err="1"/>
              <a:t>minor</a:t>
            </a:r>
            <a:r>
              <a:rPr lang="nb-NO" dirty="0"/>
              <a:t> trauma or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intraabdominal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97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24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Diagnostic</a:t>
            </a:r>
            <a:r>
              <a:rPr lang="nb-NO" dirty="0"/>
              <a:t> </a:t>
            </a:r>
            <a:r>
              <a:rPr lang="nb-NO" dirty="0" err="1"/>
              <a:t>criteria</a:t>
            </a:r>
            <a:r>
              <a:rPr lang="nb-NO" dirty="0"/>
              <a:t> for </a:t>
            </a:r>
            <a:r>
              <a:rPr lang="nb-NO" dirty="0" err="1"/>
              <a:t>spontaneous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intracranial</a:t>
            </a:r>
            <a:r>
              <a:rPr lang="nb-NO" dirty="0"/>
              <a:t> </a:t>
            </a:r>
            <a:r>
              <a:rPr lang="nb-NO" dirty="0" err="1"/>
              <a:t>pressure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/>
              <a:t>A. </a:t>
            </a:r>
            <a:r>
              <a:rPr lang="nb-NO" dirty="0" err="1"/>
              <a:t>Radiographic</a:t>
            </a:r>
            <a:r>
              <a:rPr lang="nb-NO" dirty="0"/>
              <a:t> </a:t>
            </a:r>
            <a:r>
              <a:rPr lang="nb-NO" dirty="0" err="1"/>
              <a:t>imaging</a:t>
            </a:r>
            <a:r>
              <a:rPr lang="nb-NO" dirty="0"/>
              <a:t> shows </a:t>
            </a:r>
            <a:r>
              <a:rPr lang="nb-NO" dirty="0" err="1"/>
              <a:t>extrathecal</a:t>
            </a:r>
            <a:r>
              <a:rPr lang="nb-NO" dirty="0"/>
              <a:t> cerebrospinal fluid</a:t>
            </a:r>
          </a:p>
          <a:p>
            <a:r>
              <a:rPr lang="nb-NO" dirty="0"/>
              <a:t>B. </a:t>
            </a:r>
            <a:r>
              <a:rPr lang="en-US" dirty="0"/>
              <a:t>Cranial MRI imaging findings of spontaneous intracranial hypotension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at </a:t>
            </a:r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following</a:t>
            </a:r>
            <a:r>
              <a:rPr lang="nb-NO" dirty="0"/>
              <a:t>:</a:t>
            </a:r>
          </a:p>
          <a:p>
            <a:pPr lvl="1"/>
            <a:r>
              <a:rPr lang="nb-NO" sz="2400" dirty="0" err="1"/>
              <a:t>Low</a:t>
            </a:r>
            <a:r>
              <a:rPr lang="nb-NO" sz="2400" dirty="0"/>
              <a:t> </a:t>
            </a:r>
            <a:r>
              <a:rPr lang="nb-NO" sz="2400" dirty="0" err="1"/>
              <a:t>opening</a:t>
            </a:r>
            <a:r>
              <a:rPr lang="nb-NO" sz="2400" dirty="0"/>
              <a:t> CSF </a:t>
            </a:r>
            <a:r>
              <a:rPr lang="nb-NO" sz="2400" dirty="0" err="1"/>
              <a:t>pressure</a:t>
            </a:r>
            <a:r>
              <a:rPr lang="nb-NO" sz="2400" dirty="0"/>
              <a:t> </a:t>
            </a:r>
          </a:p>
          <a:p>
            <a:pPr lvl="1"/>
            <a:r>
              <a:rPr lang="nb-NO" sz="2400" dirty="0"/>
              <a:t>Spinal </a:t>
            </a:r>
            <a:r>
              <a:rPr lang="nb-NO" sz="2400" dirty="0" err="1"/>
              <a:t>meningeal</a:t>
            </a:r>
            <a:r>
              <a:rPr lang="nb-NO" sz="2400" dirty="0"/>
              <a:t> </a:t>
            </a:r>
            <a:r>
              <a:rPr lang="nb-NO" sz="2400" dirty="0" err="1"/>
              <a:t>diverticulum</a:t>
            </a:r>
            <a:endParaRPr lang="nb-NO" sz="2400" dirty="0"/>
          </a:p>
          <a:p>
            <a:pPr lvl="1"/>
            <a:r>
              <a:rPr lang="nb-NO" sz="2400" dirty="0" err="1"/>
              <a:t>Improvement</a:t>
            </a:r>
            <a:r>
              <a:rPr lang="nb-NO" sz="2400" dirty="0"/>
              <a:t> </a:t>
            </a:r>
            <a:r>
              <a:rPr lang="nb-NO" sz="2400" dirty="0" err="1"/>
              <a:t>after</a:t>
            </a:r>
            <a:r>
              <a:rPr lang="nb-NO" sz="2400" dirty="0"/>
              <a:t> epidural </a:t>
            </a:r>
            <a:r>
              <a:rPr lang="nb-NO" sz="2400" dirty="0" err="1"/>
              <a:t>bloodpatch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32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25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Treatment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spinal fluid </a:t>
            </a:r>
            <a:r>
              <a:rPr lang="nb-NO" dirty="0" err="1"/>
              <a:t>leakage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Fluids</a:t>
            </a:r>
          </a:p>
          <a:p>
            <a:r>
              <a:rPr lang="nb-NO" dirty="0"/>
              <a:t>Bed rest</a:t>
            </a:r>
          </a:p>
          <a:p>
            <a:r>
              <a:rPr lang="nb-NO" dirty="0" err="1"/>
              <a:t>Caffeine</a:t>
            </a:r>
            <a:endParaRPr lang="nb-NO" dirty="0"/>
          </a:p>
          <a:p>
            <a:r>
              <a:rPr lang="nb-NO" dirty="0"/>
              <a:t>Epidural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patch</a:t>
            </a:r>
            <a:r>
              <a:rPr lang="nb-NO" dirty="0"/>
              <a:t> –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repeated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096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26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Psychological</a:t>
            </a:r>
            <a:r>
              <a:rPr lang="nb-NO" dirty="0"/>
              <a:t> </a:t>
            </a:r>
            <a:r>
              <a:rPr lang="nb-NO" dirty="0" err="1"/>
              <a:t>issues</a:t>
            </a:r>
            <a:r>
              <a:rPr lang="nb-NO" dirty="0"/>
              <a:t> and </a:t>
            </a:r>
            <a:r>
              <a:rPr lang="nb-NO" dirty="0" err="1"/>
              <a:t>pain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developmental</a:t>
            </a:r>
            <a:r>
              <a:rPr lang="nb-NO" dirty="0"/>
              <a:t> </a:t>
            </a:r>
            <a:r>
              <a:rPr lang="nb-NO" dirty="0" err="1"/>
              <a:t>disturbances</a:t>
            </a:r>
            <a:r>
              <a:rPr lang="nb-NO" dirty="0"/>
              <a:t> or </a:t>
            </a:r>
            <a:r>
              <a:rPr lang="nb-NO" dirty="0" err="1"/>
              <a:t>psychiatric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 in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/>
              <a:t>People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have more </a:t>
            </a:r>
            <a:r>
              <a:rPr lang="nb-NO" dirty="0" err="1"/>
              <a:t>fatigue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general </a:t>
            </a:r>
            <a:r>
              <a:rPr lang="nb-NO" dirty="0" err="1"/>
              <a:t>population</a:t>
            </a:r>
            <a:endParaRPr lang="nb-NO" dirty="0"/>
          </a:p>
          <a:p>
            <a:r>
              <a:rPr lang="nb-NO" dirty="0" err="1"/>
              <a:t>Chronic</a:t>
            </a:r>
            <a:r>
              <a:rPr lang="nb-NO" dirty="0"/>
              <a:t> </a:t>
            </a:r>
            <a:r>
              <a:rPr lang="nb-NO" dirty="0" err="1"/>
              <a:t>pain</a:t>
            </a:r>
            <a:r>
              <a:rPr lang="nb-NO" dirty="0"/>
              <a:t> is </a:t>
            </a:r>
            <a:r>
              <a:rPr lang="nb-NO" dirty="0" err="1"/>
              <a:t>usual</a:t>
            </a:r>
            <a:r>
              <a:rPr lang="nb-NO" dirty="0"/>
              <a:t> in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, </a:t>
            </a:r>
            <a:r>
              <a:rPr lang="nb-NO" dirty="0" err="1"/>
              <a:t>particularly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back, </a:t>
            </a:r>
            <a:r>
              <a:rPr lang="nb-NO" dirty="0" err="1"/>
              <a:t>neck</a:t>
            </a:r>
            <a:r>
              <a:rPr lang="nb-NO" dirty="0"/>
              <a:t>, </a:t>
            </a:r>
            <a:r>
              <a:rPr lang="nb-NO" dirty="0" err="1"/>
              <a:t>shoulders</a:t>
            </a:r>
            <a:r>
              <a:rPr lang="nb-NO" dirty="0"/>
              <a:t>, </a:t>
            </a:r>
            <a:r>
              <a:rPr lang="nb-NO" dirty="0" err="1"/>
              <a:t>chest</a:t>
            </a:r>
            <a:r>
              <a:rPr lang="nb-NO" dirty="0"/>
              <a:t>, </a:t>
            </a:r>
            <a:r>
              <a:rPr lang="nb-NO" dirty="0" err="1"/>
              <a:t>knees</a:t>
            </a:r>
            <a:r>
              <a:rPr lang="nb-NO" dirty="0"/>
              <a:t> and head </a:t>
            </a:r>
          </a:p>
          <a:p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satisfaction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pain</a:t>
            </a:r>
            <a:r>
              <a:rPr lang="nb-NO" dirty="0"/>
              <a:t> </a:t>
            </a:r>
            <a:r>
              <a:rPr lang="nb-NO" dirty="0" err="1" smtClean="0"/>
              <a:t>treatment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770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27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Bleeding</a:t>
            </a:r>
            <a:r>
              <a:rPr lang="nb-NO" dirty="0"/>
              <a:t> </a:t>
            </a:r>
            <a:r>
              <a:rPr lang="nb-NO" dirty="0" err="1"/>
              <a:t>disorders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bleeding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 as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tendency</a:t>
            </a:r>
            <a:r>
              <a:rPr lang="nb-NO" dirty="0"/>
              <a:t> to </a:t>
            </a:r>
            <a:r>
              <a:rPr lang="nb-NO" dirty="0" err="1"/>
              <a:t>thrombosis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reported</a:t>
            </a:r>
            <a:r>
              <a:rPr lang="nb-NO" dirty="0"/>
              <a:t> in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diameter </a:t>
            </a:r>
            <a:r>
              <a:rPr lang="nb-NO" dirty="0" err="1"/>
              <a:t>increases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risk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bleeding</a:t>
            </a:r>
            <a:r>
              <a:rPr lang="nb-NO" dirty="0"/>
              <a:t> </a:t>
            </a:r>
            <a:r>
              <a:rPr lang="nb-NO" dirty="0" err="1"/>
              <a:t>disturbances</a:t>
            </a:r>
            <a:endParaRPr lang="nb-NO" dirty="0"/>
          </a:p>
          <a:p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in </a:t>
            </a:r>
            <a:r>
              <a:rPr lang="nb-NO" dirty="0" err="1"/>
              <a:t>fibrinolysis</a:t>
            </a:r>
            <a:r>
              <a:rPr lang="nb-NO" dirty="0"/>
              <a:t>, </a:t>
            </a:r>
            <a:r>
              <a:rPr lang="nb-NO" dirty="0" err="1"/>
              <a:t>thrombin</a:t>
            </a:r>
            <a:r>
              <a:rPr lang="nb-NO" dirty="0"/>
              <a:t> and </a:t>
            </a:r>
            <a:r>
              <a:rPr lang="nb-NO" dirty="0" err="1"/>
              <a:t>platelet</a:t>
            </a:r>
            <a:r>
              <a:rPr lang="nb-NO" dirty="0"/>
              <a:t> </a:t>
            </a:r>
            <a:r>
              <a:rPr lang="nb-NO" dirty="0" err="1"/>
              <a:t>function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shear</a:t>
            </a:r>
            <a:r>
              <a:rPr lang="nb-NO" dirty="0"/>
              <a:t> stress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von </a:t>
            </a:r>
            <a:r>
              <a:rPr lang="nb-NO" dirty="0" err="1"/>
              <a:t>Willebrand</a:t>
            </a:r>
            <a:r>
              <a:rPr lang="nb-NO" dirty="0"/>
              <a:t> </a:t>
            </a:r>
            <a:r>
              <a:rPr lang="nb-NO" dirty="0" err="1"/>
              <a:t>disease</a:t>
            </a:r>
            <a:r>
              <a:rPr lang="nb-NO" dirty="0"/>
              <a:t> type 2a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156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28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Eyes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People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have </a:t>
            </a:r>
            <a:r>
              <a:rPr lang="nb-NO" dirty="0" err="1"/>
              <a:t>corneal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not </a:t>
            </a:r>
            <a:r>
              <a:rPr lang="nb-NO" dirty="0" err="1"/>
              <a:t>previously</a:t>
            </a:r>
            <a:r>
              <a:rPr lang="nb-NO" dirty="0"/>
              <a:t> </a:t>
            </a:r>
            <a:r>
              <a:rPr lang="nb-NO" dirty="0" err="1"/>
              <a:t>described</a:t>
            </a:r>
            <a:endParaRPr lang="nb-NO" dirty="0"/>
          </a:p>
          <a:p>
            <a:r>
              <a:rPr lang="nb-NO" dirty="0" err="1"/>
              <a:t>Possibly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prevalence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cataract</a:t>
            </a:r>
            <a:r>
              <a:rPr lang="nb-NO" dirty="0"/>
              <a:t>.  Same </a:t>
            </a:r>
            <a:r>
              <a:rPr lang="nb-NO" dirty="0" err="1"/>
              <a:t>treatment</a:t>
            </a:r>
            <a:r>
              <a:rPr lang="nb-NO" dirty="0"/>
              <a:t> as for </a:t>
            </a:r>
            <a:r>
              <a:rPr lang="nb-NO" dirty="0" err="1"/>
              <a:t>ectopia</a:t>
            </a:r>
            <a:r>
              <a:rPr lang="nb-NO" dirty="0"/>
              <a:t> </a:t>
            </a:r>
            <a:r>
              <a:rPr lang="nb-NO" dirty="0" err="1"/>
              <a:t>lentis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622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29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Probably</a:t>
            </a:r>
            <a:r>
              <a:rPr lang="nb-NO" dirty="0"/>
              <a:t> not </a:t>
            </a:r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Bicuspid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valve</a:t>
            </a:r>
            <a:endParaRPr lang="nb-NO" dirty="0"/>
          </a:p>
          <a:p>
            <a:r>
              <a:rPr lang="nb-NO" dirty="0" err="1"/>
              <a:t>Aneurysms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cerebral arteries</a:t>
            </a:r>
          </a:p>
          <a:p>
            <a:r>
              <a:rPr lang="nb-NO" dirty="0" err="1"/>
              <a:t>Cognitive</a:t>
            </a:r>
            <a:r>
              <a:rPr lang="nb-NO" dirty="0"/>
              <a:t> </a:t>
            </a:r>
            <a:r>
              <a:rPr lang="nb-NO" dirty="0" err="1"/>
              <a:t>dysfunction</a:t>
            </a:r>
            <a:endParaRPr lang="nb-NO" dirty="0"/>
          </a:p>
          <a:p>
            <a:r>
              <a:rPr lang="nb-NO" dirty="0" err="1"/>
              <a:t>Schizophrenia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94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article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not </a:t>
            </a:r>
            <a:r>
              <a:rPr lang="nb-NO" dirty="0" err="1"/>
              <a:t>listed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Ghent </a:t>
            </a:r>
            <a:r>
              <a:rPr lang="nb-NO" dirty="0" err="1"/>
              <a:t>nosology</a:t>
            </a:r>
            <a:r>
              <a:rPr lang="nb-NO" dirty="0"/>
              <a:t> –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dark</a:t>
            </a:r>
            <a:r>
              <a:rPr lang="nb-NO" dirty="0"/>
              <a:t>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disease</a:t>
            </a:r>
            <a:r>
              <a:rPr lang="nb-NO" dirty="0"/>
              <a:t>  </a:t>
            </a:r>
          </a:p>
          <a:p>
            <a:r>
              <a:rPr lang="nb-NO" dirty="0" err="1"/>
              <a:t>Yskert</a:t>
            </a:r>
            <a:r>
              <a:rPr lang="nb-NO" dirty="0"/>
              <a:t> von </a:t>
            </a:r>
            <a:r>
              <a:rPr lang="nb-NO" dirty="0" err="1"/>
              <a:t>Kodolitsch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first </a:t>
            </a:r>
            <a:r>
              <a:rPr lang="nb-NO" dirty="0" err="1"/>
              <a:t>author</a:t>
            </a:r>
            <a:endParaRPr lang="nb-NO" dirty="0"/>
          </a:p>
          <a:p>
            <a:r>
              <a:rPr lang="nb-NO" dirty="0"/>
              <a:t>19 co-</a:t>
            </a:r>
            <a:r>
              <a:rPr lang="nb-NO" dirty="0" err="1"/>
              <a:t>authors</a:t>
            </a:r>
            <a:r>
              <a:rPr lang="nb-NO" dirty="0"/>
              <a:t>, </a:t>
            </a:r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Svend Rand-Hendriksen, Thy </a:t>
            </a:r>
            <a:r>
              <a:rPr lang="nb-NO" dirty="0" err="1"/>
              <a:t>Thy</a:t>
            </a:r>
            <a:r>
              <a:rPr lang="nb-NO" dirty="0"/>
              <a:t> Vanem and Nina Riise from Norway</a:t>
            </a:r>
          </a:p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co-</a:t>
            </a:r>
            <a:r>
              <a:rPr lang="nb-NO" dirty="0" err="1"/>
              <a:t>authors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members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VASCERN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1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30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Probably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Tricuspid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prolapse</a:t>
            </a:r>
            <a:r>
              <a:rPr lang="nb-NO" dirty="0"/>
              <a:t> </a:t>
            </a:r>
          </a:p>
          <a:p>
            <a:r>
              <a:rPr lang="nb-NO" dirty="0" err="1"/>
              <a:t>Cardiomyopathy</a:t>
            </a:r>
            <a:endParaRPr lang="nb-NO" dirty="0"/>
          </a:p>
          <a:p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endParaRPr lang="nb-NO" dirty="0"/>
          </a:p>
          <a:p>
            <a:r>
              <a:rPr lang="nb-NO" dirty="0" err="1"/>
              <a:t>Vascular</a:t>
            </a:r>
            <a:r>
              <a:rPr lang="nb-NO" dirty="0"/>
              <a:t> </a:t>
            </a:r>
            <a:r>
              <a:rPr lang="nb-NO" dirty="0" err="1"/>
              <a:t>disease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branch</a:t>
            </a:r>
            <a:r>
              <a:rPr lang="nb-NO" dirty="0"/>
              <a:t> </a:t>
            </a:r>
            <a:r>
              <a:rPr lang="nb-NO" dirty="0" err="1"/>
              <a:t>vessels</a:t>
            </a:r>
            <a:endParaRPr lang="nb-NO" dirty="0"/>
          </a:p>
          <a:p>
            <a:r>
              <a:rPr lang="nb-NO" dirty="0"/>
              <a:t>Liver and </a:t>
            </a:r>
            <a:r>
              <a:rPr lang="nb-NO" dirty="0" err="1"/>
              <a:t>kidney</a:t>
            </a:r>
            <a:r>
              <a:rPr lang="nb-NO" dirty="0"/>
              <a:t> </a:t>
            </a:r>
            <a:r>
              <a:rPr lang="nb-NO" dirty="0" err="1"/>
              <a:t>cysts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38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Potential</a:t>
            </a:r>
            <a:r>
              <a:rPr lang="nb-NO" dirty="0"/>
              <a:t> </a:t>
            </a:r>
            <a:r>
              <a:rPr lang="nb-NO" dirty="0" err="1"/>
              <a:t>complications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/>
              <a:t>Heart </a:t>
            </a:r>
            <a:r>
              <a:rPr lang="nb-NO" dirty="0" err="1"/>
              <a:t>failure</a:t>
            </a:r>
            <a:endParaRPr lang="nb-NO" dirty="0"/>
          </a:p>
          <a:p>
            <a:r>
              <a:rPr lang="nb-NO" dirty="0" err="1"/>
              <a:t>Supraventricular</a:t>
            </a:r>
            <a:r>
              <a:rPr lang="nb-NO" dirty="0"/>
              <a:t> and </a:t>
            </a:r>
            <a:r>
              <a:rPr lang="nb-NO" dirty="0" err="1"/>
              <a:t>ventricular</a:t>
            </a:r>
            <a:r>
              <a:rPr lang="nb-NO" dirty="0"/>
              <a:t> </a:t>
            </a:r>
            <a:r>
              <a:rPr lang="nb-NO" dirty="0" err="1"/>
              <a:t>arrhythmia</a:t>
            </a:r>
            <a:endParaRPr lang="nb-NO" dirty="0"/>
          </a:p>
          <a:p>
            <a:r>
              <a:rPr lang="nb-NO" dirty="0" err="1"/>
              <a:t>Restrictive</a:t>
            </a:r>
            <a:r>
              <a:rPr lang="nb-NO" dirty="0"/>
              <a:t> </a:t>
            </a:r>
            <a:r>
              <a:rPr lang="nb-NO" dirty="0" err="1"/>
              <a:t>lung</a:t>
            </a:r>
            <a:r>
              <a:rPr lang="nb-NO" dirty="0"/>
              <a:t> </a:t>
            </a:r>
            <a:r>
              <a:rPr lang="nb-NO" dirty="0" err="1"/>
              <a:t>disease</a:t>
            </a:r>
            <a:endParaRPr lang="nb-NO" dirty="0"/>
          </a:p>
          <a:p>
            <a:r>
              <a:rPr lang="nb-NO" dirty="0" err="1"/>
              <a:t>Spontaneous</a:t>
            </a:r>
            <a:r>
              <a:rPr lang="nb-NO" dirty="0"/>
              <a:t> cerebrospinal fluid </a:t>
            </a:r>
            <a:r>
              <a:rPr lang="nb-NO" dirty="0" err="1"/>
              <a:t>leakage</a:t>
            </a:r>
            <a:endParaRPr lang="nb-NO" dirty="0"/>
          </a:p>
          <a:p>
            <a:r>
              <a:rPr lang="nb-NO" dirty="0" err="1"/>
              <a:t>Fatigue</a:t>
            </a:r>
            <a:endParaRPr lang="nb-NO" dirty="0"/>
          </a:p>
          <a:p>
            <a:r>
              <a:rPr lang="nb-NO" dirty="0" err="1"/>
              <a:t>Chronic</a:t>
            </a:r>
            <a:r>
              <a:rPr lang="nb-NO" dirty="0"/>
              <a:t> </a:t>
            </a:r>
            <a:r>
              <a:rPr lang="nb-NO" dirty="0" err="1" smtClean="0"/>
              <a:t>pain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5714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Understanding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Old </a:t>
            </a:r>
            <a:r>
              <a:rPr lang="nb-NO" b="1" dirty="0" err="1"/>
              <a:t>understanding</a:t>
            </a:r>
            <a:r>
              <a:rPr lang="nb-NO" b="1" dirty="0"/>
              <a:t>						New </a:t>
            </a:r>
            <a:r>
              <a:rPr lang="nb-NO" b="1" dirty="0" err="1"/>
              <a:t>understanding</a:t>
            </a:r>
            <a:endParaRPr lang="nb-NO" b="1" dirty="0"/>
          </a:p>
          <a:p>
            <a:pPr>
              <a:buFontTx/>
              <a:buChar char="-"/>
            </a:pPr>
            <a:r>
              <a:rPr lang="nb-NO" dirty="0"/>
              <a:t>Young, </a:t>
            </a:r>
            <a:r>
              <a:rPr lang="nb-NO" dirty="0" err="1"/>
              <a:t>thin</a:t>
            </a:r>
            <a:r>
              <a:rPr lang="nb-NO" dirty="0"/>
              <a:t> </a:t>
            </a:r>
            <a:r>
              <a:rPr lang="nb-NO" dirty="0" err="1"/>
              <a:t>patients</a:t>
            </a:r>
            <a:r>
              <a:rPr lang="nb-NO" dirty="0"/>
              <a:t>					- Older, </a:t>
            </a:r>
            <a:r>
              <a:rPr lang="nb-NO" dirty="0" err="1"/>
              <a:t>overweight</a:t>
            </a:r>
            <a:r>
              <a:rPr lang="nb-NO" dirty="0"/>
              <a:t> </a:t>
            </a:r>
            <a:r>
              <a:rPr lang="nb-NO" dirty="0" err="1"/>
              <a:t>patients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Isolated</a:t>
            </a:r>
            <a:r>
              <a:rPr lang="nb-NO" dirty="0"/>
              <a:t> organ system </a:t>
            </a:r>
            <a:r>
              <a:rPr lang="nb-NO" dirty="0" err="1"/>
              <a:t>involvement</a:t>
            </a:r>
            <a:r>
              <a:rPr lang="nb-NO" dirty="0"/>
              <a:t>	- </a:t>
            </a:r>
            <a:r>
              <a:rPr lang="nb-NO" dirty="0" err="1"/>
              <a:t>Generalized</a:t>
            </a:r>
            <a:r>
              <a:rPr lang="nb-NO" dirty="0"/>
              <a:t>, degenerative </a:t>
            </a:r>
            <a:r>
              <a:rPr lang="nb-NO" dirty="0" err="1"/>
              <a:t>disease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Isolated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disease</a:t>
            </a:r>
            <a:r>
              <a:rPr lang="nb-NO" dirty="0"/>
              <a:t>					- 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arterial</a:t>
            </a:r>
            <a:r>
              <a:rPr lang="nb-NO" dirty="0"/>
              <a:t> </a:t>
            </a:r>
            <a:r>
              <a:rPr lang="nb-NO" dirty="0" err="1"/>
              <a:t>disease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9517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33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Recommendations</a:t>
            </a:r>
            <a:r>
              <a:rPr lang="nb-NO" dirty="0"/>
              <a:t> for </a:t>
            </a:r>
            <a:r>
              <a:rPr lang="nb-NO" dirty="0" err="1"/>
              <a:t>medical</a:t>
            </a:r>
            <a:r>
              <a:rPr lang="nb-NO" dirty="0"/>
              <a:t> guidelines and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care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Cardiac </a:t>
            </a:r>
            <a:r>
              <a:rPr lang="nb-NO" dirty="0" err="1"/>
              <a:t>follow</a:t>
            </a:r>
            <a:r>
              <a:rPr lang="nb-NO" dirty="0"/>
              <a:t> up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echocardiography</a:t>
            </a:r>
            <a:r>
              <a:rPr lang="nb-NO" dirty="0"/>
              <a:t>, </a:t>
            </a:r>
            <a:r>
              <a:rPr lang="nb-NO" dirty="0" err="1"/>
              <a:t>blood</a:t>
            </a:r>
            <a:r>
              <a:rPr lang="nb-NO" dirty="0"/>
              <a:t> tests and EKG</a:t>
            </a:r>
          </a:p>
          <a:p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evaluation</a:t>
            </a:r>
            <a:endParaRPr lang="nb-NO" dirty="0"/>
          </a:p>
          <a:p>
            <a:r>
              <a:rPr lang="nb-NO" dirty="0" err="1"/>
              <a:t>Polysomnography</a:t>
            </a:r>
            <a:endParaRPr lang="nb-NO" dirty="0"/>
          </a:p>
          <a:p>
            <a:r>
              <a:rPr lang="nb-NO" dirty="0"/>
              <a:t>Baseline </a:t>
            </a:r>
            <a:r>
              <a:rPr lang="nb-NO" dirty="0" err="1"/>
              <a:t>imaging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abdominal organs for organ </a:t>
            </a:r>
            <a:r>
              <a:rPr lang="nb-NO" dirty="0" err="1"/>
              <a:t>cysts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239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34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Recommendations</a:t>
            </a:r>
            <a:r>
              <a:rPr lang="nb-NO" dirty="0"/>
              <a:t> for </a:t>
            </a:r>
            <a:r>
              <a:rPr lang="nb-NO" dirty="0" err="1"/>
              <a:t>medical</a:t>
            </a:r>
            <a:r>
              <a:rPr lang="nb-NO" dirty="0"/>
              <a:t> guidelines and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care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Evaluation for </a:t>
            </a:r>
            <a:r>
              <a:rPr lang="nb-NO" dirty="0" err="1"/>
              <a:t>urinary</a:t>
            </a:r>
            <a:r>
              <a:rPr lang="nb-NO" dirty="0"/>
              <a:t> </a:t>
            </a:r>
            <a:r>
              <a:rPr lang="nb-NO" dirty="0" err="1"/>
              <a:t>incontinence</a:t>
            </a:r>
            <a:r>
              <a:rPr lang="nb-NO" dirty="0"/>
              <a:t> in adult </a:t>
            </a:r>
            <a:r>
              <a:rPr lang="nb-NO" dirty="0" err="1"/>
              <a:t>women</a:t>
            </a:r>
            <a:endParaRPr lang="nb-NO" dirty="0"/>
          </a:p>
          <a:p>
            <a:r>
              <a:rPr lang="nb-NO" dirty="0"/>
              <a:t>Evaluation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</a:t>
            </a:r>
            <a:r>
              <a:rPr lang="nb-NO" dirty="0" err="1"/>
              <a:t>strength</a:t>
            </a:r>
            <a:r>
              <a:rPr lang="nb-NO" dirty="0"/>
              <a:t> and bone mineral </a:t>
            </a:r>
            <a:r>
              <a:rPr lang="nb-NO" dirty="0" err="1"/>
              <a:t>density</a:t>
            </a:r>
            <a:endParaRPr lang="nb-NO" dirty="0"/>
          </a:p>
          <a:p>
            <a:r>
              <a:rPr lang="nb-NO" dirty="0"/>
              <a:t>Dental and </a:t>
            </a:r>
            <a:r>
              <a:rPr lang="nb-NO" dirty="0" err="1"/>
              <a:t>orthodontic</a:t>
            </a:r>
            <a:r>
              <a:rPr lang="nb-NO" dirty="0"/>
              <a:t> </a:t>
            </a:r>
            <a:r>
              <a:rPr lang="nb-NO" dirty="0" err="1"/>
              <a:t>evaluation</a:t>
            </a:r>
            <a:r>
              <a:rPr lang="nb-NO" dirty="0"/>
              <a:t> and </a:t>
            </a:r>
            <a:r>
              <a:rPr lang="nb-NO" dirty="0" err="1"/>
              <a:t>follow</a:t>
            </a:r>
            <a:r>
              <a:rPr lang="nb-NO" dirty="0"/>
              <a:t> up</a:t>
            </a:r>
          </a:p>
          <a:p>
            <a:r>
              <a:rPr lang="nb-NO" dirty="0" err="1"/>
              <a:t>Pain</a:t>
            </a:r>
            <a:r>
              <a:rPr lang="nb-NO" dirty="0"/>
              <a:t> </a:t>
            </a:r>
            <a:r>
              <a:rPr lang="nb-NO" dirty="0" err="1"/>
              <a:t>evaluation</a:t>
            </a:r>
            <a:r>
              <a:rPr lang="nb-NO" dirty="0"/>
              <a:t> and </a:t>
            </a:r>
            <a:r>
              <a:rPr lang="nb-NO" dirty="0" err="1"/>
              <a:t>follow</a:t>
            </a:r>
            <a:r>
              <a:rPr lang="nb-NO" dirty="0"/>
              <a:t> up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9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35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Recommendations</a:t>
            </a:r>
            <a:r>
              <a:rPr lang="nb-NO" dirty="0"/>
              <a:t> for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studies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Myocardial</a:t>
            </a:r>
            <a:r>
              <a:rPr lang="nb-NO" dirty="0"/>
              <a:t> </a:t>
            </a:r>
            <a:r>
              <a:rPr lang="nb-NO" dirty="0" err="1"/>
              <a:t>dysfunction</a:t>
            </a:r>
            <a:r>
              <a:rPr lang="nb-NO" dirty="0"/>
              <a:t> and </a:t>
            </a:r>
            <a:r>
              <a:rPr lang="nb-NO" dirty="0" err="1"/>
              <a:t>arrhythmia</a:t>
            </a:r>
            <a:endParaRPr lang="nb-NO" dirty="0"/>
          </a:p>
          <a:p>
            <a:r>
              <a:rPr lang="nb-NO" dirty="0" err="1"/>
              <a:t>Sleep-disordered</a:t>
            </a:r>
            <a:r>
              <a:rPr lang="nb-NO" dirty="0"/>
              <a:t> </a:t>
            </a:r>
            <a:r>
              <a:rPr lang="nb-NO" dirty="0" err="1"/>
              <a:t>breathing</a:t>
            </a:r>
            <a:endParaRPr lang="nb-NO" dirty="0"/>
          </a:p>
          <a:p>
            <a:r>
              <a:rPr lang="nb-NO" dirty="0" err="1"/>
              <a:t>Vascular</a:t>
            </a:r>
            <a:r>
              <a:rPr lang="nb-NO" dirty="0"/>
              <a:t> </a:t>
            </a:r>
            <a:r>
              <a:rPr lang="nb-NO" dirty="0" err="1"/>
              <a:t>manifestations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6385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A515-227B-A841-8C87-8843287118FC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36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Nina Riise</a:t>
            </a:r>
          </a:p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66969505 (</a:t>
            </a:r>
            <a:r>
              <a:rPr lang="nb-NO" dirty="0" err="1" smtClean="0"/>
              <a:t>secretary</a:t>
            </a:r>
            <a:r>
              <a:rPr lang="nb-NO" dirty="0" smtClean="0"/>
              <a:t> </a:t>
            </a:r>
            <a:r>
              <a:rPr lang="nb-NO" dirty="0"/>
              <a:t>TRS)</a:t>
            </a:r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Nina.riise@sunnaas.no</a:t>
            </a:r>
            <a:r>
              <a:rPr lang="nb-NO" dirty="0"/>
              <a:t> – Not sensitive </a:t>
            </a:r>
            <a:r>
              <a:rPr lang="nb-NO" dirty="0" err="1"/>
              <a:t>information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52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4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The </a:t>
            </a:r>
            <a:r>
              <a:rPr lang="nb-NO" dirty="0" err="1"/>
              <a:t>German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foundation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a list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suspected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features</a:t>
            </a:r>
            <a:endParaRPr lang="nb-NO" dirty="0"/>
          </a:p>
          <a:p>
            <a:r>
              <a:rPr lang="nb-NO" dirty="0" err="1"/>
              <a:t>Article</a:t>
            </a:r>
            <a:r>
              <a:rPr lang="nb-NO" dirty="0"/>
              <a:t> </a:t>
            </a:r>
            <a:r>
              <a:rPr lang="nb-NO" dirty="0" err="1"/>
              <a:t>search</a:t>
            </a:r>
            <a:r>
              <a:rPr lang="nb-NO" dirty="0"/>
              <a:t>: 6200 </a:t>
            </a:r>
            <a:r>
              <a:rPr lang="nb-NO" dirty="0" err="1"/>
              <a:t>articles</a:t>
            </a:r>
            <a:r>
              <a:rPr lang="nb-NO" dirty="0"/>
              <a:t> =&gt; 259 </a:t>
            </a:r>
            <a:r>
              <a:rPr lang="nb-NO" dirty="0" err="1"/>
              <a:t>articles</a:t>
            </a:r>
            <a:r>
              <a:rPr lang="nb-NO" dirty="0"/>
              <a:t> </a:t>
            </a:r>
            <a:r>
              <a:rPr lang="nb-NO" dirty="0" err="1"/>
              <a:t>selected</a:t>
            </a:r>
            <a:r>
              <a:rPr lang="nb-NO" dirty="0"/>
              <a:t> as a </a:t>
            </a:r>
            <a:r>
              <a:rPr lang="nb-NO" dirty="0" err="1"/>
              <a:t>foundation</a:t>
            </a:r>
            <a:r>
              <a:rPr lang="nb-NO" dirty="0"/>
              <a:t> for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features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authors</a:t>
            </a:r>
            <a:r>
              <a:rPr lang="nb-NO" dirty="0"/>
              <a:t> </a:t>
            </a:r>
            <a:r>
              <a:rPr lang="nb-NO" dirty="0" err="1"/>
              <a:t>read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articles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respective</a:t>
            </a:r>
            <a:r>
              <a:rPr lang="nb-NO" dirty="0"/>
              <a:t> </a:t>
            </a:r>
            <a:r>
              <a:rPr lang="nb-NO" dirty="0" err="1"/>
              <a:t>fields</a:t>
            </a:r>
            <a:endParaRPr lang="nb-NO" dirty="0"/>
          </a:p>
          <a:p>
            <a:r>
              <a:rPr lang="nb-NO" dirty="0" err="1"/>
              <a:t>Conclusions</a:t>
            </a:r>
            <a:r>
              <a:rPr lang="nb-NO" dirty="0"/>
              <a:t>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significance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signs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1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5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valve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Bicuspid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is a </a:t>
            </a:r>
            <a:r>
              <a:rPr lang="nb-NO" dirty="0" err="1"/>
              <a:t>distinct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disease</a:t>
            </a:r>
            <a:r>
              <a:rPr lang="nb-NO" dirty="0"/>
              <a:t> and not a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endParaRPr lang="nb-NO" dirty="0"/>
          </a:p>
          <a:p>
            <a:r>
              <a:rPr lang="nb-NO" dirty="0" err="1"/>
              <a:t>Bicuspid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coincide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and </a:t>
            </a:r>
            <a:r>
              <a:rPr lang="nb-NO" dirty="0" err="1"/>
              <a:t>aggravate</a:t>
            </a:r>
            <a:r>
              <a:rPr lang="nb-NO" dirty="0"/>
              <a:t> </a:t>
            </a:r>
            <a:r>
              <a:rPr lang="nb-NO" dirty="0" err="1"/>
              <a:t>proximal</a:t>
            </a:r>
            <a:r>
              <a:rPr lang="nb-NO" dirty="0"/>
              <a:t>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aneurysmal</a:t>
            </a:r>
            <a:r>
              <a:rPr lang="nb-NO" dirty="0"/>
              <a:t> </a:t>
            </a:r>
            <a:r>
              <a:rPr lang="nb-NO" dirty="0" err="1"/>
              <a:t>disease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052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6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mitral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/>
              <a:t>The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left</a:t>
            </a:r>
            <a:r>
              <a:rPr lang="nb-NO" dirty="0"/>
              <a:t> atrium and </a:t>
            </a:r>
            <a:r>
              <a:rPr lang="nb-NO" dirty="0" err="1"/>
              <a:t>ventricle</a:t>
            </a:r>
            <a:endParaRPr lang="nb-NO" dirty="0"/>
          </a:p>
          <a:p>
            <a:r>
              <a:rPr lang="nb-NO" dirty="0" err="1"/>
              <a:t>Mitral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prolapse</a:t>
            </a:r>
            <a:r>
              <a:rPr lang="nb-NO" dirty="0"/>
              <a:t> is an age </a:t>
            </a:r>
            <a:r>
              <a:rPr lang="nb-NO" dirty="0" err="1"/>
              <a:t>related</a:t>
            </a:r>
            <a:r>
              <a:rPr lang="nb-NO" dirty="0"/>
              <a:t>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– more </a:t>
            </a:r>
            <a:r>
              <a:rPr lang="nb-NO" dirty="0" err="1"/>
              <a:t>frequent</a:t>
            </a:r>
            <a:r>
              <a:rPr lang="nb-NO" dirty="0"/>
              <a:t>/prevalent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increasing</a:t>
            </a:r>
            <a:r>
              <a:rPr lang="nb-NO" dirty="0"/>
              <a:t> age</a:t>
            </a:r>
          </a:p>
          <a:p>
            <a:r>
              <a:rPr lang="nb-NO" dirty="0" err="1"/>
              <a:t>Endocarditis</a:t>
            </a:r>
            <a:r>
              <a:rPr lang="nb-NO" dirty="0"/>
              <a:t> </a:t>
            </a:r>
            <a:r>
              <a:rPr lang="nb-NO" dirty="0" err="1"/>
              <a:t>increases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30 </a:t>
            </a:r>
            <a:r>
              <a:rPr lang="nb-NO" dirty="0" err="1"/>
              <a:t>years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age</a:t>
            </a:r>
          </a:p>
          <a:p>
            <a:r>
              <a:rPr lang="nb-NO" dirty="0" err="1"/>
              <a:t>Mitral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prolapse</a:t>
            </a:r>
            <a:r>
              <a:rPr lang="nb-NO" dirty="0"/>
              <a:t> is </a:t>
            </a:r>
            <a:r>
              <a:rPr lang="nb-NO" dirty="0" err="1"/>
              <a:t>associated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dural</a:t>
            </a:r>
            <a:r>
              <a:rPr lang="nb-NO" dirty="0"/>
              <a:t> </a:t>
            </a:r>
            <a:r>
              <a:rPr lang="nb-NO" dirty="0" err="1"/>
              <a:t>ectasia</a:t>
            </a:r>
            <a:r>
              <a:rPr lang="nb-NO" dirty="0"/>
              <a:t>, lens </a:t>
            </a:r>
            <a:r>
              <a:rPr lang="nb-NO" dirty="0" err="1"/>
              <a:t>dislocation</a:t>
            </a:r>
            <a:r>
              <a:rPr lang="nb-NO" dirty="0"/>
              <a:t> and </a:t>
            </a:r>
            <a:r>
              <a:rPr lang="nb-NO" dirty="0" err="1"/>
              <a:t>skeletal</a:t>
            </a:r>
            <a:r>
              <a:rPr lang="nb-NO" dirty="0"/>
              <a:t> </a:t>
            </a:r>
            <a:r>
              <a:rPr lang="nb-NO" dirty="0" err="1"/>
              <a:t>features</a:t>
            </a:r>
            <a:endParaRPr lang="nb-NO" dirty="0"/>
          </a:p>
          <a:p>
            <a:r>
              <a:rPr lang="nb-NO" dirty="0" err="1"/>
              <a:t>Mitral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insufficiency</a:t>
            </a:r>
            <a:r>
              <a:rPr lang="nb-NO" dirty="0"/>
              <a:t> </a:t>
            </a:r>
            <a:r>
              <a:rPr lang="nb-NO" dirty="0" err="1"/>
              <a:t>increases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risk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failure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179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7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/ </a:t>
            </a:r>
            <a:r>
              <a:rPr lang="nb-NO" dirty="0" err="1"/>
              <a:t>artery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right </a:t>
            </a:r>
            <a:r>
              <a:rPr lang="nb-NO" dirty="0" err="1"/>
              <a:t>ventricle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artery</a:t>
            </a:r>
            <a:endParaRPr lang="nb-NO" dirty="0"/>
          </a:p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Marfan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have </a:t>
            </a:r>
            <a:r>
              <a:rPr lang="nb-NO" dirty="0" err="1"/>
              <a:t>signs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prolapse</a:t>
            </a:r>
            <a:r>
              <a:rPr lang="nb-NO" dirty="0"/>
              <a:t> and a </a:t>
            </a:r>
            <a:r>
              <a:rPr lang="nb-NO" dirty="0" err="1"/>
              <a:t>dilatation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artery</a:t>
            </a:r>
            <a:endParaRPr lang="nb-NO" dirty="0"/>
          </a:p>
          <a:p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findings</a:t>
            </a:r>
            <a:r>
              <a:rPr lang="nb-NO" dirty="0"/>
              <a:t> </a:t>
            </a:r>
            <a:r>
              <a:rPr lang="nb-NO" dirty="0" err="1"/>
              <a:t>usually</a:t>
            </a:r>
            <a:r>
              <a:rPr lang="nb-NO" dirty="0"/>
              <a:t> have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relevance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affected</a:t>
            </a:r>
            <a:r>
              <a:rPr lang="nb-NO" dirty="0"/>
              <a:t> person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904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8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tricuspid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dirty="0"/>
              <a:t>The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right atrium and </a:t>
            </a:r>
            <a:r>
              <a:rPr lang="nb-NO" dirty="0" err="1"/>
              <a:t>ventricle</a:t>
            </a:r>
            <a:endParaRPr lang="nb-NO" dirty="0"/>
          </a:p>
          <a:p>
            <a:r>
              <a:rPr lang="nb-NO" dirty="0" err="1"/>
              <a:t>Prolapse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tricuspid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is most prevalent in </a:t>
            </a:r>
            <a:r>
              <a:rPr lang="nb-NO" dirty="0" err="1"/>
              <a:t>people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30’s (32%)</a:t>
            </a:r>
          </a:p>
          <a:p>
            <a:r>
              <a:rPr lang="nb-NO" dirty="0" err="1"/>
              <a:t>Prolapse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is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thickening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mitral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tricuspid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</a:t>
            </a:r>
            <a:r>
              <a:rPr lang="nb-NO" dirty="0" err="1"/>
              <a:t>affected</a:t>
            </a:r>
            <a:r>
              <a:rPr lang="nb-NO" dirty="0"/>
              <a:t> </a:t>
            </a:r>
            <a:r>
              <a:rPr lang="nb-NO" dirty="0" err="1"/>
              <a:t>simultaneously</a:t>
            </a:r>
            <a:endParaRPr lang="nb-NO" dirty="0"/>
          </a:p>
          <a:p>
            <a:r>
              <a:rPr lang="en-US" dirty="0"/>
              <a:t>Progression of the severity from mild to moderate or severe regurgitation occurs only in a small fraction of affected individuals</a:t>
            </a:r>
            <a:endParaRPr lang="nb-NO" dirty="0"/>
          </a:p>
          <a:p>
            <a:r>
              <a:rPr lang="nb-NO" dirty="0" err="1"/>
              <a:t>Affection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tricuspid</a:t>
            </a:r>
            <a:r>
              <a:rPr lang="nb-NO" dirty="0"/>
              <a:t> </a:t>
            </a:r>
            <a:r>
              <a:rPr lang="nb-NO" dirty="0" err="1"/>
              <a:t>valve</a:t>
            </a:r>
            <a:r>
              <a:rPr lang="nb-NO" dirty="0"/>
              <a:t> is </a:t>
            </a:r>
            <a:r>
              <a:rPr lang="nb-NO" dirty="0" err="1"/>
              <a:t>much</a:t>
            </a:r>
            <a:r>
              <a:rPr lang="nb-NO" dirty="0"/>
              <a:t> more </a:t>
            </a: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previously</a:t>
            </a:r>
            <a:r>
              <a:rPr lang="nb-NO" dirty="0"/>
              <a:t> </a:t>
            </a:r>
            <a:r>
              <a:rPr lang="nb-NO" dirty="0" err="1" smtClean="0"/>
              <a:t>assumed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392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2023.08.17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9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r>
              <a:rPr lang="nb-NO" dirty="0"/>
              <a:t>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valves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valves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left</a:t>
            </a:r>
            <a:r>
              <a:rPr lang="nb-NO" dirty="0"/>
              <a:t>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heart</a:t>
            </a:r>
            <a:r>
              <a:rPr lang="nb-NO" dirty="0"/>
              <a:t> (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mitral</a:t>
            </a:r>
            <a:r>
              <a:rPr lang="nb-NO" dirty="0"/>
              <a:t> and </a:t>
            </a:r>
            <a:r>
              <a:rPr lang="nb-NO" dirty="0" err="1"/>
              <a:t>aortic</a:t>
            </a:r>
            <a:r>
              <a:rPr lang="nb-NO" dirty="0"/>
              <a:t> </a:t>
            </a:r>
            <a:r>
              <a:rPr lang="nb-NO" dirty="0" err="1"/>
              <a:t>valves</a:t>
            </a:r>
            <a:r>
              <a:rPr lang="nb-NO" dirty="0"/>
              <a:t>) </a:t>
            </a:r>
            <a:r>
              <a:rPr lang="nb-NO" dirty="0" err="1"/>
              <a:t>are</a:t>
            </a:r>
            <a:r>
              <a:rPr lang="nb-NO" dirty="0"/>
              <a:t> more </a:t>
            </a:r>
            <a:r>
              <a:rPr lang="nb-NO" dirty="0" err="1"/>
              <a:t>severely</a:t>
            </a:r>
            <a:r>
              <a:rPr lang="nb-NO" dirty="0"/>
              <a:t> </a:t>
            </a:r>
            <a:r>
              <a:rPr lang="nb-NO" dirty="0" err="1"/>
              <a:t>affected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right side (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tricuspid</a:t>
            </a:r>
            <a:r>
              <a:rPr lang="nb-NO" dirty="0"/>
              <a:t> and </a:t>
            </a:r>
            <a:r>
              <a:rPr lang="nb-NO" dirty="0" err="1"/>
              <a:t>pulmonary</a:t>
            </a:r>
            <a:r>
              <a:rPr lang="nb-NO" dirty="0"/>
              <a:t> </a:t>
            </a:r>
            <a:r>
              <a:rPr lang="nb-NO" dirty="0" err="1"/>
              <a:t>valves</a:t>
            </a:r>
            <a:r>
              <a:rPr lang="nb-NO" dirty="0"/>
              <a:t>)</a:t>
            </a:r>
          </a:p>
          <a:p>
            <a:r>
              <a:rPr lang="nb-NO" dirty="0"/>
              <a:t>The </a:t>
            </a:r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age </a:t>
            </a:r>
            <a:r>
              <a:rPr lang="nb-NO" dirty="0" err="1"/>
              <a:t>related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right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heart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more prevalent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assumed</a:t>
            </a:r>
            <a:r>
              <a:rPr lang="nb-NO" dirty="0"/>
              <a:t> and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followed</a:t>
            </a:r>
            <a:r>
              <a:rPr lang="nb-NO" dirty="0"/>
              <a:t> 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870847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-NKSD-f - EN">
  <a:themeElements>
    <a:clrScheme name="Egendefin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28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 - NKSD - TRS" id="{E2119BA5-B820-454E-9A1D-44B19C6565D9}" vid="{A6CC18EC-39D9-544F-9CCB-FA7E8C9C57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 - NKSD - TRS</Template>
  <TotalTime>41</TotalTime>
  <Words>1578</Words>
  <Application>Microsoft Office PowerPoint</Application>
  <PresentationFormat>Widescreen</PresentationFormat>
  <Paragraphs>247</Paragraphs>
  <Slides>36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39" baseType="lpstr">
      <vt:lpstr>Arial</vt:lpstr>
      <vt:lpstr>Calibri</vt:lpstr>
      <vt:lpstr>PresentationTemplate-NKSD-f - EN</vt:lpstr>
      <vt:lpstr>The dark side of Marfan syndrome</vt:lpstr>
      <vt:lpstr>PowerPoint-presentasjon</vt:lpstr>
      <vt:lpstr>The article</vt:lpstr>
      <vt:lpstr>Method</vt:lpstr>
      <vt:lpstr>The aortic valve</vt:lpstr>
      <vt:lpstr>The mitral valve </vt:lpstr>
      <vt:lpstr>The pulmonary valve / artery</vt:lpstr>
      <vt:lpstr>The tricuspid valve </vt:lpstr>
      <vt:lpstr>Conclusion regarding valves</vt:lpstr>
      <vt:lpstr>The heart muscle</vt:lpstr>
      <vt:lpstr>Arrythmias</vt:lpstr>
      <vt:lpstr>Arterial affection</vt:lpstr>
      <vt:lpstr>Lung capacity</vt:lpstr>
      <vt:lpstr>Lung tissue</vt:lpstr>
      <vt:lpstr>Sleep apnea</vt:lpstr>
      <vt:lpstr>Abdominal organs</vt:lpstr>
      <vt:lpstr>The urinary tract and childbirth</vt:lpstr>
      <vt:lpstr>Musculoskeletal features</vt:lpstr>
      <vt:lpstr>Craniofacial features</vt:lpstr>
      <vt:lpstr>Skin findings</vt:lpstr>
      <vt:lpstr>Oral cavity</vt:lpstr>
      <vt:lpstr>Headache</vt:lpstr>
      <vt:lpstr>Leakage of spinal fluid</vt:lpstr>
      <vt:lpstr>Diagnostic criteria for spontaneous low intracranial pressure</vt:lpstr>
      <vt:lpstr>Treatment of spinal fluid leakage</vt:lpstr>
      <vt:lpstr>Psychological issues and pain</vt:lpstr>
      <vt:lpstr>Bleeding disorders</vt:lpstr>
      <vt:lpstr>Eyes</vt:lpstr>
      <vt:lpstr>Probably not features of Marfan syndrome</vt:lpstr>
      <vt:lpstr>Probably features of Marfan syndrome</vt:lpstr>
      <vt:lpstr>Potential complications</vt:lpstr>
      <vt:lpstr>Understanding of Marfan syndrome</vt:lpstr>
      <vt:lpstr>Recommendations for medical guidelines and clinical care</vt:lpstr>
      <vt:lpstr>Recommendations for medical guidelines and clinical care</vt:lpstr>
      <vt:lpstr>Recommendations for future large studies</vt:lpstr>
      <vt:lpstr>Contact information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Thale C Hartmann</dc:creator>
  <cp:lastModifiedBy>Nina Riise</cp:lastModifiedBy>
  <cp:revision>10</cp:revision>
  <cp:lastPrinted>2017-01-23T09:26:26Z</cp:lastPrinted>
  <dcterms:created xsi:type="dcterms:W3CDTF">2023-02-01T07:33:28Z</dcterms:created>
  <dcterms:modified xsi:type="dcterms:W3CDTF">2023-08-17T13:41:10Z</dcterms:modified>
</cp:coreProperties>
</file>